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349" r:id="rId2"/>
    <p:sldId id="306" r:id="rId3"/>
    <p:sldId id="356" r:id="rId4"/>
    <p:sldId id="350" r:id="rId5"/>
    <p:sldId id="358" r:id="rId6"/>
    <p:sldId id="352" r:id="rId7"/>
    <p:sldId id="379" r:id="rId8"/>
    <p:sldId id="380" r:id="rId9"/>
    <p:sldId id="355" r:id="rId10"/>
    <p:sldId id="359" r:id="rId11"/>
    <p:sldId id="360" r:id="rId12"/>
    <p:sldId id="364" r:id="rId13"/>
    <p:sldId id="307" r:id="rId14"/>
    <p:sldId id="258" r:id="rId15"/>
    <p:sldId id="357" r:id="rId16"/>
    <p:sldId id="371" r:id="rId17"/>
    <p:sldId id="372" r:id="rId18"/>
    <p:sldId id="259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376" r:id="rId33"/>
    <p:sldId id="361" r:id="rId34"/>
    <p:sldId id="362" r:id="rId35"/>
    <p:sldId id="363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365" r:id="rId44"/>
    <p:sldId id="282" r:id="rId45"/>
    <p:sldId id="366" r:id="rId46"/>
    <p:sldId id="367" r:id="rId47"/>
    <p:sldId id="368" r:id="rId48"/>
    <p:sldId id="369" r:id="rId49"/>
    <p:sldId id="311" r:id="rId50"/>
    <p:sldId id="329" r:id="rId51"/>
    <p:sldId id="327" r:id="rId52"/>
    <p:sldId id="326" r:id="rId53"/>
    <p:sldId id="373" r:id="rId54"/>
    <p:sldId id="312" r:id="rId55"/>
    <p:sldId id="318" r:id="rId56"/>
    <p:sldId id="320" r:id="rId57"/>
    <p:sldId id="346" r:id="rId58"/>
    <p:sldId id="328" r:id="rId59"/>
    <p:sldId id="375" r:id="rId60"/>
    <p:sldId id="321" r:id="rId61"/>
    <p:sldId id="341" r:id="rId62"/>
    <p:sldId id="377" r:id="rId63"/>
    <p:sldId id="374" r:id="rId64"/>
    <p:sldId id="378" r:id="rId65"/>
    <p:sldId id="305" r:id="rId6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900"/>
    <a:srgbClr val="F2C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2"/>
    <p:restoredTop sz="94645"/>
  </p:normalViewPr>
  <p:slideViewPr>
    <p:cSldViewPr snapToGrid="0">
      <p:cViewPr varScale="1">
        <p:scale>
          <a:sx n="164" d="100"/>
          <a:sy n="164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402-10F9-3A94-8B58-54F74D6AE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56EDC0F0-F66E-634E-E133-12F48E7C7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483EE58A-CDB1-9824-7D00-820CDA16282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859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90139-31CC-C561-4CA7-10A62AD25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44DDCF52-46CA-8861-47FD-CDF4DBB01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56AF8E86-A4C0-4E5B-A650-E158ED30D72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936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3A3D-3B7C-902E-125C-1AF12B61B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246E8-1D6B-6187-2986-D785E9A80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EA66D-C5CF-8AF1-2506-4B5CFBCEC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0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6F199-C238-9919-79CD-6BAD6F45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FED9D-45B7-234E-1DBA-88450AB26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BE425-3AC2-430D-751F-38A5C01C2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44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B5D91-E71D-02B0-B1D1-ABC3E910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FD486-1D5F-D701-A439-0FF19F193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F0CF3-A101-657F-48BE-147E7E82F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08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877D5-73BB-7F91-8BE2-73AF7CE7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6EF469-AB80-2820-C1E8-C4F730D34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15201-1157-141C-2A31-C8C71BF84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6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144B-E8B0-0CA4-845C-E40E4179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78D31-3249-2E5E-D5FA-3A5C8C580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B3C08-C084-6A89-636C-144D61CB6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2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71A00-E46F-4B32-36CC-A7EEE7F0D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825236-CD70-BC68-EBF6-D3AA359CC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CBB524-3C12-610C-A89B-6482D027D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50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28D8E-5C79-BE59-FE4E-649D8A75E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F5E45B-5360-8E26-F598-6504875C6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8CBD3-25A4-BEF0-DD69-4C4F3F98A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90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1E07-A48C-D1F0-C47F-72E081A0E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A4DA7787-B788-3286-0DAB-410E555BE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1ED1F598-50A9-6DD5-CD4D-7B6E6A79237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049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97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54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CEA7-B8F3-0B94-CC77-5CAA08A88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09547-853C-75C5-C698-745EBDE8B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6FB4C-5B84-0420-5093-35D5C5C24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growth of bitcoin vs gold in the last 15 yrs</a:t>
            </a:r>
          </a:p>
        </p:txBody>
      </p:sp>
    </p:spTree>
    <p:extLst>
      <p:ext uri="{BB962C8B-B14F-4D97-AF65-F5344CB8AC3E}">
        <p14:creationId xmlns:p14="http://schemas.microsoft.com/office/powerpoint/2010/main" val="377393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28625-6990-EEA1-B463-8212607E2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FF4C0CEC-23A2-4607-9962-A3231270F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687F0039-9B92-116E-BC2D-F384FCDCBC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29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72B2-F517-BFE9-A5F5-3A0B3A73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F733750C-EFE0-0FB6-0E3C-B8A545E85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027C0711-C817-D95A-CD1D-ABA0110460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785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8195F-21E9-8D18-0708-044688BF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E260F065-6DF5-25A9-380B-B4FD1485B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49606B31-A977-AFDC-02D6-4C0188F5646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10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7926B-3DF4-9AE2-0111-9A8B38673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FF1D5E1D-80AF-F015-5B7C-275117C75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4CE08499-A884-3E3E-7A69-2ACFD17C708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82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C8E3A-CC94-A674-C175-4552AB42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15C6A01B-CDDA-E400-08FA-667878AB3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B3D1D369-72B0-2B07-898D-F1E80119A7A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12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76A21-9E70-E0D3-AEE1-BAB57EDC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B47AD32E-BCEF-2100-78AB-54F6148BC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66F4961F-69EE-F8E9-660F-EC9C91175C9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3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B96D-6611-5411-3749-85BE94B0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>
            <a:extLst>
              <a:ext uri="{FF2B5EF4-FFF2-40B4-BE49-F238E27FC236}">
                <a16:creationId xmlns:a16="http://schemas.microsoft.com/office/drawing/2014/main" id="{E64A82BA-BC97-1395-5F93-B8B662494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>
            <a:extLst>
              <a:ext uri="{FF2B5EF4-FFF2-40B4-BE49-F238E27FC236}">
                <a16:creationId xmlns:a16="http://schemas.microsoft.com/office/drawing/2014/main" id="{33A9740D-30BB-C161-C303-D415E6490A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93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2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5153" y="4700827"/>
            <a:ext cx="336813" cy="31839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 1 1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907185" y="252524"/>
            <a:ext cx="7853100" cy="572702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defRPr sz="2400">
                <a:solidFill>
                  <a:srgbClr val="1D1D1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51549" y="1382650"/>
            <a:ext cx="7853101" cy="499500"/>
          </a:xfrm>
          <a:prstGeom prst="rect">
            <a:avLst/>
          </a:prstGeom>
        </p:spPr>
        <p:txBody>
          <a:bodyPr/>
          <a:lstStyle>
            <a:lvl1pPr>
              <a:buClr>
                <a:srgbClr val="1D1D1D"/>
              </a:buClr>
              <a:defRPr>
                <a:solidFill>
                  <a:srgbClr val="1D1D1D"/>
                </a:solidFill>
              </a:defRPr>
            </a:lvl1pPr>
            <a:lvl2pPr>
              <a:buClr>
                <a:srgbClr val="1D1D1D"/>
              </a:buClr>
              <a:defRPr>
                <a:solidFill>
                  <a:srgbClr val="1D1D1D"/>
                </a:solidFill>
              </a:defRPr>
            </a:lvl2pPr>
            <a:lvl3pPr>
              <a:buClr>
                <a:srgbClr val="1D1D1D"/>
              </a:buClr>
              <a:defRPr>
                <a:solidFill>
                  <a:srgbClr val="1D1D1D"/>
                </a:solidFill>
              </a:defRPr>
            </a:lvl3pPr>
            <a:lvl4pPr>
              <a:buClr>
                <a:srgbClr val="1D1D1D"/>
              </a:buClr>
              <a:defRPr>
                <a:solidFill>
                  <a:srgbClr val="1D1D1D"/>
                </a:solidFill>
              </a:defRPr>
            </a:lvl4pPr>
            <a:lvl5pPr>
              <a:buClr>
                <a:srgbClr val="1D1D1D"/>
              </a:buClr>
              <a:defRPr>
                <a:solidFill>
                  <a:srgbClr val="1D1D1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37229" y="4750342"/>
            <a:ext cx="336814" cy="31839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hyperlink" Target="https://bitcoinshirt.com/products/chancellor-on-brink-of-second-bailouts-for-banks-canvas-18-w-x-24-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anheld.com/blog/2019/1/6/planting-bitcoinsoil-34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Xentagz/status/1446090062958051331?s=2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eti.org/news/allen-telescope-array-helps-uncover-hidden-black-hole-tearing-apart-a-sta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posts/dionlisle_i-am-starting-to-sound-like-a-broken-record-activity-7374919152022646785-GH2_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iver.com/learn/what-is-a-bitcoin-halv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charts.bitbo.io/hashrate/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hyperlink" Target="https://charts.bitbo.io/hashrate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idelitydigitalassets.com/sites/g/files/djuvja3256/files/acquiadam/1012662.6.0%20-%20FDAS%20Bitcoin%20First%20Revisited%20V1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idelitydigitalassets.com/sites/g/files/djuvja3256/files/acquiadam/1012662.6.0%20-%20FDAS%20Bitcoin%20First%20Revisited%20V1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idelitydigitalassets.com/sites/g/files/djuvja3256/files/acquiadam/1012662.6.0%20-%20FDAS%20Bitcoin%20First%20Revisited%20V1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x.com/BitcoinBeachBR/status/1597961095183888388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z3bxzu_5E8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rock.com/corporate/investor-relations/larry-fink-annual-chairmans-lette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lackrock.com/corporate/investor-relations/larry-fink-annual-chairmans-letter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Andre_Dragosch/status/1975790277769240784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l5xbtAZatk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0S816O3y5g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linkedin.com/company/riverfinancial/post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natlawreview.com/article/cftc-launches-digital-assets-pilot-program-tokenized-collateral-derivatives-markets" TargetMode="External"/><Relationship Id="rId3" Type="http://schemas.openxmlformats.org/officeDocument/2006/relationships/hyperlink" Target="https://www.sec.gov/rules-regulations/staff-guidance/staff-accounting-bulletins/staff-accounting-bulletin-122" TargetMode="External"/><Relationship Id="rId7" Type="http://schemas.openxmlformats.org/officeDocument/2006/relationships/hyperlink" Target="https://www.occ.gov/news-issuances/news-releases/2025/nr-occ-2025-108.html" TargetMode="External"/><Relationship Id="rId2" Type="http://schemas.openxmlformats.org/officeDocument/2006/relationships/hyperlink" Target="https://www.occ.gov/news-issuances/news-releases/2025/nr-occ-2025-42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dic.gov/news/press-releases/2025/agencies-issue-joint-statement-risk-management-considerations-crypto-asset" TargetMode="External"/><Relationship Id="rId5" Type="http://schemas.openxmlformats.org/officeDocument/2006/relationships/hyperlink" Target="https://www.federalreserve.gov/newsevents/pressreleases/bcreg20250424a.htm" TargetMode="External"/><Relationship Id="rId4" Type="http://schemas.openxmlformats.org/officeDocument/2006/relationships/hyperlink" Target="https://www.fdic.gov/news/press-releases/2025/fdic-clarifies-process-banks-engage-crypto-related-activities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bitcoinshirt.com/products/chancellor-on-brink-of-second-bailouts-for-banks-canvas-18-w-x-24-h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ews.gallup.com/poll/692777/cryptocurrency-limited-main-street-appeal.aspx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cdn.prod.website-files.com/6644db90e58a1fbeb1c70ddc/669f69702fa1b4b3bf09dbac_TNP%20Q3%202024%20Report%20(Digital)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iver.com/learn/files/river-custody-report-2025.pdf" TargetMode="External"/><Relationship Id="rId4" Type="http://schemas.openxmlformats.org/officeDocument/2006/relationships/image" Target="../media/image4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s://bitcoinshirt.com/products/chancellor-on-brink-of-second-bailouts-for-banks-canvas-18-w-x-24-h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pochvc.io/pdf/The-Future-of-Banking-with-Bitcoin-2025.pdf" TargetMode="Externa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bitcoin.org/bitcoin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bitcoinshirt.com/products/chancellor-on-brink-of-second-bailouts-for-banks-canvas-18-w-x-24-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bitcoinshirt.com/products/chancellor-on-brink-of-second-bailouts-for-banks-canvas-18-w-x-24-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BDC6F-653F-62C1-8ECC-61441EC6C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hip&#10;&#10;AI-generated content may be incorrect.">
            <a:extLst>
              <a:ext uri="{FF2B5EF4-FFF2-40B4-BE49-F238E27FC236}">
                <a16:creationId xmlns:a16="http://schemas.microsoft.com/office/drawing/2014/main" id="{7E77F5B7-7233-4E1D-EC96-0D63F0A59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18782" r="7533" b="12145"/>
          <a:stretch>
            <a:fillRect/>
          </a:stretch>
        </p:blipFill>
        <p:spPr>
          <a:xfrm>
            <a:off x="9433" y="0"/>
            <a:ext cx="9125133" cy="5143500"/>
          </a:xfrm>
          <a:prstGeom prst="rect">
            <a:avLst/>
          </a:prstGeom>
        </p:spPr>
      </p:pic>
      <p:sp>
        <p:nvSpPr>
          <p:cNvPr id="7" name="Google Shape;61;p15">
            <a:extLst>
              <a:ext uri="{FF2B5EF4-FFF2-40B4-BE49-F238E27FC236}">
                <a16:creationId xmlns:a16="http://schemas.microsoft.com/office/drawing/2014/main" id="{32D64046-4B8F-46D0-C97B-FED309E4DBEE}"/>
              </a:ext>
            </a:extLst>
          </p:cNvPr>
          <p:cNvSpPr/>
          <p:nvPr/>
        </p:nvSpPr>
        <p:spPr>
          <a:xfrm>
            <a:off x="4716" y="1158779"/>
            <a:ext cx="5638437" cy="239563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Google Shape;62;p15">
            <a:extLst>
              <a:ext uri="{FF2B5EF4-FFF2-40B4-BE49-F238E27FC236}">
                <a16:creationId xmlns:a16="http://schemas.microsoft.com/office/drawing/2014/main" id="{EEF7B405-D202-5738-1701-C2703A7DDC61}"/>
              </a:ext>
            </a:extLst>
          </p:cNvPr>
          <p:cNvSpPr txBox="1"/>
          <p:nvPr/>
        </p:nvSpPr>
        <p:spPr>
          <a:xfrm>
            <a:off x="249334" y="1305007"/>
            <a:ext cx="5149201" cy="1409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300" b="1">
                <a:solidFill>
                  <a:srgbClr val="FFFFFF"/>
                </a:solidFill>
              </a:defRPr>
            </a:lvl1pPr>
          </a:lstStyle>
          <a:p>
            <a:r>
              <a:rPr dirty="0"/>
              <a:t>Intro to Bitcoin for Banking Leaders</a:t>
            </a:r>
          </a:p>
        </p:txBody>
      </p:sp>
      <p:sp>
        <p:nvSpPr>
          <p:cNvPr id="9" name="Google Shape;63;p15">
            <a:extLst>
              <a:ext uri="{FF2B5EF4-FFF2-40B4-BE49-F238E27FC236}">
                <a16:creationId xmlns:a16="http://schemas.microsoft.com/office/drawing/2014/main" id="{0FDC0EA4-1144-9089-085C-2461BD69EEE2}"/>
              </a:ext>
            </a:extLst>
          </p:cNvPr>
          <p:cNvSpPr txBox="1"/>
          <p:nvPr/>
        </p:nvSpPr>
        <p:spPr>
          <a:xfrm>
            <a:off x="249334" y="2681696"/>
            <a:ext cx="6033001" cy="70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rPr dirty="0"/>
              <a:t>Andrew Begin</a:t>
            </a:r>
          </a:p>
          <a:p>
            <a:pPr>
              <a:defRPr sz="1800" b="1">
                <a:solidFill>
                  <a:srgbClr val="FFFFFF"/>
                </a:solidFill>
              </a:defRPr>
            </a:pPr>
            <a:r>
              <a:rPr dirty="0"/>
              <a:t>CSO, Galoy</a:t>
            </a:r>
          </a:p>
        </p:txBody>
      </p:sp>
      <p:pic>
        <p:nvPicPr>
          <p:cNvPr id="10" name="Picture 9" descr="A blue sign with white letters&#10;&#10;AI-generated content may be incorrect.">
            <a:extLst>
              <a:ext uri="{FF2B5EF4-FFF2-40B4-BE49-F238E27FC236}">
                <a16:creationId xmlns:a16="http://schemas.microsoft.com/office/drawing/2014/main" id="{121B76D1-504B-6A3E-A8FA-9151E4E5B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" y="4522035"/>
            <a:ext cx="954480" cy="4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0445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AED0-0BBF-888F-E164-26E3C4A3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A94B96-EC4E-E2D0-763F-85914A5E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79" t="19776" r="14179" b="1977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E865C0-EC55-3665-CD21-EA3B605C0B5D}"/>
              </a:ext>
            </a:extLst>
          </p:cNvPr>
          <p:cNvSpPr txBox="1"/>
          <p:nvPr/>
        </p:nvSpPr>
        <p:spPr>
          <a:xfrm>
            <a:off x="26952" y="4960737"/>
            <a:ext cx="1083630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Photo: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Bitcoin Shirt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FFEA9-67E6-4AB9-6015-7110E5C463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79" t="19776" r="48498" b="19776"/>
          <a:stretch>
            <a:fillRect/>
          </a:stretch>
        </p:blipFill>
        <p:spPr>
          <a:xfrm>
            <a:off x="4407242" y="0"/>
            <a:ext cx="4763710" cy="5143500"/>
          </a:xfrm>
          <a:prstGeom prst="rect">
            <a:avLst/>
          </a:prstGeom>
        </p:spPr>
      </p:pic>
      <p:pic>
        <p:nvPicPr>
          <p:cNvPr id="3074" name="Picture 2" descr="How Innovation Works: And Why It Flourishes in Freedom: Matt ...">
            <a:extLst>
              <a:ext uri="{FF2B5EF4-FFF2-40B4-BE49-F238E27FC236}">
                <a16:creationId xmlns:a16="http://schemas.microsoft.com/office/drawing/2014/main" id="{E966A35C-5682-8EA7-134F-95495668B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r="17487"/>
          <a:stretch>
            <a:fillRect/>
          </a:stretch>
        </p:blipFill>
        <p:spPr bwMode="auto">
          <a:xfrm>
            <a:off x="3094284" y="426837"/>
            <a:ext cx="2955432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869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B5E3B-871A-C48D-5582-BB45736BB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124D2BB1-ECE5-AA8B-7ED3-A1D632AC8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 bwMode="auto">
          <a:xfrm>
            <a:off x="703321" y="0"/>
            <a:ext cx="773735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D00A3-302F-E0D8-5911-8627BB61A2DF}"/>
              </a:ext>
            </a:extLst>
          </p:cNvPr>
          <p:cNvSpPr txBox="1"/>
          <p:nvPr/>
        </p:nvSpPr>
        <p:spPr>
          <a:xfrm>
            <a:off x="26952" y="4960737"/>
            <a:ext cx="1203856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danheld.com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669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A3E09-FAC9-8421-A2E5-9349036C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20">
            <a:extLst>
              <a:ext uri="{FF2B5EF4-FFF2-40B4-BE49-F238E27FC236}">
                <a16:creationId xmlns:a16="http://schemas.microsoft.com/office/drawing/2014/main" id="{4E4E3991-B5D9-B673-D96F-BE958062FD26}"/>
              </a:ext>
            </a:extLst>
          </p:cNvPr>
          <p:cNvSpPr txBox="1"/>
          <p:nvPr/>
        </p:nvSpPr>
        <p:spPr>
          <a:xfrm>
            <a:off x="543624" y="398400"/>
            <a:ext cx="5558402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Personal Realization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1418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8D000-1276-2970-D44D-DFC4D1A3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69;p16">
            <a:extLst>
              <a:ext uri="{FF2B5EF4-FFF2-40B4-BE49-F238E27FC236}">
                <a16:creationId xmlns:a16="http://schemas.microsoft.com/office/drawing/2014/main" id="{BBF04F0A-9BD4-DF0E-3A5E-ABFA02802211}"/>
              </a:ext>
            </a:extLst>
          </p:cNvPr>
          <p:cNvSpPr txBox="1"/>
          <p:nvPr/>
        </p:nvSpPr>
        <p:spPr>
          <a:xfrm>
            <a:off x="474602" y="1304354"/>
            <a:ext cx="8194796" cy="1312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r>
              <a:rPr dirty="0"/>
              <a:t>Our financial system is built for a world that requires intermediaries. </a:t>
            </a:r>
          </a:p>
        </p:txBody>
      </p:sp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2F87678-EDEF-9798-97BD-69B072BF8BA5}"/>
              </a:ext>
            </a:extLst>
          </p:cNvPr>
          <p:cNvSpPr txBox="1"/>
          <p:nvPr/>
        </p:nvSpPr>
        <p:spPr>
          <a:xfrm>
            <a:off x="543624" y="398400"/>
            <a:ext cx="5558402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Personal Realization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0484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9;p16"/>
          <p:cNvSpPr txBox="1"/>
          <p:nvPr/>
        </p:nvSpPr>
        <p:spPr>
          <a:xfrm>
            <a:off x="474602" y="1304354"/>
            <a:ext cx="8194796" cy="253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pPr>
            <a:r>
              <a:rPr lang="en-US" dirty="0"/>
              <a:t>Our financial system is built for a world that requires intermediaries. </a:t>
            </a:r>
            <a:br>
              <a:rPr lang="en-US" dirty="0"/>
            </a:br>
            <a:endParaRPr lang="en-US" dirty="0"/>
          </a:p>
          <a:p>
            <a: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pPr>
            <a:r>
              <a:rPr lang="en-US" dirty="0"/>
              <a:t>We no longer live in that world.</a:t>
            </a:r>
          </a:p>
        </p:txBody>
      </p:sp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21F9B597-5858-C357-CACD-23EA6F7E117E}"/>
              </a:ext>
            </a:extLst>
          </p:cNvPr>
          <p:cNvSpPr txBox="1"/>
          <p:nvPr/>
        </p:nvSpPr>
        <p:spPr>
          <a:xfrm>
            <a:off x="543624" y="398400"/>
            <a:ext cx="5558402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Personal Realization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BBF66-1CD7-1C2B-5439-2DA4C6B3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9;p16">
            <a:extLst>
              <a:ext uri="{FF2B5EF4-FFF2-40B4-BE49-F238E27FC236}">
                <a16:creationId xmlns:a16="http://schemas.microsoft.com/office/drawing/2014/main" id="{7C0E0C62-DC9E-2DB4-497A-69754A6615AF}"/>
              </a:ext>
            </a:extLst>
          </p:cNvPr>
          <p:cNvSpPr txBox="1"/>
          <p:nvPr/>
        </p:nvSpPr>
        <p:spPr>
          <a:xfrm>
            <a:off x="474602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Asset-based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physical money</a:t>
            </a:r>
          </a:p>
        </p:txBody>
      </p:sp>
      <p:sp>
        <p:nvSpPr>
          <p:cNvPr id="4" name="Google Shape;94;p20">
            <a:extLst>
              <a:ext uri="{FF2B5EF4-FFF2-40B4-BE49-F238E27FC236}">
                <a16:creationId xmlns:a16="http://schemas.microsoft.com/office/drawing/2014/main" id="{9F4378EB-AB1A-50A0-35E9-AEEB5522C7C1}"/>
              </a:ext>
            </a:extLst>
          </p:cNvPr>
          <p:cNvSpPr txBox="1"/>
          <p:nvPr/>
        </p:nvSpPr>
        <p:spPr>
          <a:xfrm>
            <a:off x="543623" y="398400"/>
            <a:ext cx="7375875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Three monetary epochs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6D079-3015-0F24-F6AA-09C5983E5473}"/>
              </a:ext>
            </a:extLst>
          </p:cNvPr>
          <p:cNvCxnSpPr/>
          <p:nvPr/>
        </p:nvCxnSpPr>
        <p:spPr>
          <a:xfrm>
            <a:off x="503865" y="4025746"/>
            <a:ext cx="7876808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Google Shape;69;p16">
            <a:extLst>
              <a:ext uri="{FF2B5EF4-FFF2-40B4-BE49-F238E27FC236}">
                <a16:creationId xmlns:a16="http://schemas.microsoft.com/office/drawing/2014/main" id="{DB87E941-463A-F8FD-F1DF-15CAAD6C9E57}"/>
              </a:ext>
            </a:extLst>
          </p:cNvPr>
          <p:cNvSpPr txBox="1"/>
          <p:nvPr/>
        </p:nvSpPr>
        <p:spPr>
          <a:xfrm>
            <a:off x="364875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3000 BC</a:t>
            </a:r>
          </a:p>
        </p:txBody>
      </p:sp>
      <p:sp>
        <p:nvSpPr>
          <p:cNvPr id="8" name="Google Shape;69;p16">
            <a:extLst>
              <a:ext uri="{FF2B5EF4-FFF2-40B4-BE49-F238E27FC236}">
                <a16:creationId xmlns:a16="http://schemas.microsoft.com/office/drawing/2014/main" id="{7AA9707B-6429-D891-F858-24B924C467F6}"/>
              </a:ext>
            </a:extLst>
          </p:cNvPr>
          <p:cNvSpPr txBox="1"/>
          <p:nvPr/>
        </p:nvSpPr>
        <p:spPr>
          <a:xfrm>
            <a:off x="3878834" y="4025746"/>
            <a:ext cx="1126870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1600 CE</a:t>
            </a:r>
          </a:p>
        </p:txBody>
      </p:sp>
      <p:sp>
        <p:nvSpPr>
          <p:cNvPr id="9" name="Google Shape;69;p16">
            <a:extLst>
              <a:ext uri="{FF2B5EF4-FFF2-40B4-BE49-F238E27FC236}">
                <a16:creationId xmlns:a16="http://schemas.microsoft.com/office/drawing/2014/main" id="{9E880CE0-09F1-63C9-AE79-DA53A86F880C}"/>
              </a:ext>
            </a:extLst>
          </p:cNvPr>
          <p:cNvSpPr txBox="1"/>
          <p:nvPr/>
        </p:nvSpPr>
        <p:spPr>
          <a:xfrm>
            <a:off x="6665577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2009 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96B5AB-8968-C472-C415-AE569906BDB0}"/>
              </a:ext>
            </a:extLst>
          </p:cNvPr>
          <p:cNvCxnSpPr/>
          <p:nvPr/>
        </p:nvCxnSpPr>
        <p:spPr>
          <a:xfrm>
            <a:off x="543623" y="1834244"/>
            <a:ext cx="2345881" cy="0"/>
          </a:xfrm>
          <a:prstGeom prst="line">
            <a:avLst/>
          </a:pr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7F763AA8-B001-DBD8-ED93-B8FA881459F9}"/>
              </a:ext>
            </a:extLst>
          </p:cNvPr>
          <p:cNvSpPr/>
          <p:nvPr/>
        </p:nvSpPr>
        <p:spPr>
          <a:xfrm>
            <a:off x="530352" y="3204464"/>
            <a:ext cx="7886897" cy="802994"/>
          </a:xfrm>
          <a:custGeom>
            <a:avLst/>
            <a:gdLst>
              <a:gd name="csX0" fmla="*/ 0 w 8366760"/>
              <a:gd name="csY0" fmla="*/ 694992 h 749856"/>
              <a:gd name="csX1" fmla="*/ 1600200 w 8366760"/>
              <a:gd name="csY1" fmla="*/ 48 h 749856"/>
              <a:gd name="csX2" fmla="*/ 3950208 w 8366760"/>
              <a:gd name="csY2" fmla="*/ 658416 h 749856"/>
              <a:gd name="csX3" fmla="*/ 7260336 w 8366760"/>
              <a:gd name="csY3" fmla="*/ 548688 h 749856"/>
              <a:gd name="csX4" fmla="*/ 8366760 w 8366760"/>
              <a:gd name="csY4" fmla="*/ 749856 h 749856"/>
              <a:gd name="csX0" fmla="*/ 0 w 8366760"/>
              <a:gd name="csY0" fmla="*/ 696994 h 751858"/>
              <a:gd name="csX1" fmla="*/ 1600200 w 8366760"/>
              <a:gd name="csY1" fmla="*/ 2050 h 751858"/>
              <a:gd name="csX2" fmla="*/ 3830967 w 8366760"/>
              <a:gd name="csY2" fmla="*/ 485967 h 751858"/>
              <a:gd name="csX3" fmla="*/ 7260336 w 8366760"/>
              <a:gd name="csY3" fmla="*/ 550690 h 751858"/>
              <a:gd name="csX4" fmla="*/ 8366760 w 8366760"/>
              <a:gd name="csY4" fmla="*/ 751858 h 751858"/>
              <a:gd name="csX0" fmla="*/ 0 w 8366760"/>
              <a:gd name="csY0" fmla="*/ 697036 h 751900"/>
              <a:gd name="csX1" fmla="*/ 1600200 w 8366760"/>
              <a:gd name="csY1" fmla="*/ 2092 h 751900"/>
              <a:gd name="csX2" fmla="*/ 3830967 w 8366760"/>
              <a:gd name="csY2" fmla="*/ 486009 h 751900"/>
              <a:gd name="csX3" fmla="*/ 7389514 w 8366760"/>
              <a:gd name="csY3" fmla="*/ 606239 h 751900"/>
              <a:gd name="csX4" fmla="*/ 8366760 w 8366760"/>
              <a:gd name="csY4" fmla="*/ 751900 h 751900"/>
              <a:gd name="csX0" fmla="*/ 0 w 8366760"/>
              <a:gd name="csY0" fmla="*/ 696983 h 751847"/>
              <a:gd name="csX1" fmla="*/ 1600200 w 8366760"/>
              <a:gd name="csY1" fmla="*/ 2039 h 751847"/>
              <a:gd name="csX2" fmla="*/ 3830967 w 8366760"/>
              <a:gd name="csY2" fmla="*/ 485956 h 751847"/>
              <a:gd name="csX3" fmla="*/ 7051664 w 8366760"/>
              <a:gd name="csY3" fmla="*/ 534819 h 751847"/>
              <a:gd name="csX4" fmla="*/ 8366760 w 8366760"/>
              <a:gd name="csY4" fmla="*/ 751847 h 751847"/>
              <a:gd name="csX0" fmla="*/ 0 w 8366760"/>
              <a:gd name="csY0" fmla="*/ 697061 h 751925"/>
              <a:gd name="csX1" fmla="*/ 1600200 w 8366760"/>
              <a:gd name="csY1" fmla="*/ 2117 h 751925"/>
              <a:gd name="csX2" fmla="*/ 3830967 w 8366760"/>
              <a:gd name="csY2" fmla="*/ 486034 h 751925"/>
              <a:gd name="csX3" fmla="*/ 7111284 w 8366760"/>
              <a:gd name="csY3" fmla="*/ 637982 h 751925"/>
              <a:gd name="csX4" fmla="*/ 8366760 w 8366760"/>
              <a:gd name="csY4" fmla="*/ 751925 h 751925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6949 h 696949"/>
              <a:gd name="csX1" fmla="*/ 1600200 w 8366760"/>
              <a:gd name="csY1" fmla="*/ 2005 h 696949"/>
              <a:gd name="csX2" fmla="*/ 3830967 w 8366760"/>
              <a:gd name="csY2" fmla="*/ 485922 h 696949"/>
              <a:gd name="csX3" fmla="*/ 7180842 w 8366760"/>
              <a:gd name="csY3" fmla="*/ 487207 h 696949"/>
              <a:gd name="csX4" fmla="*/ 8366760 w 8366760"/>
              <a:gd name="csY4" fmla="*/ 680446 h 696949"/>
              <a:gd name="csX0" fmla="*/ 0 w 8615179"/>
              <a:gd name="csY0" fmla="*/ 696949 h 696949"/>
              <a:gd name="csX1" fmla="*/ 1600200 w 8615179"/>
              <a:gd name="csY1" fmla="*/ 2005 h 696949"/>
              <a:gd name="csX2" fmla="*/ 3830967 w 8615179"/>
              <a:gd name="csY2" fmla="*/ 485922 h 696949"/>
              <a:gd name="csX3" fmla="*/ 7180842 w 8615179"/>
              <a:gd name="csY3" fmla="*/ 487207 h 696949"/>
              <a:gd name="csX4" fmla="*/ 8615179 w 8615179"/>
              <a:gd name="csY4" fmla="*/ 410839 h 696949"/>
              <a:gd name="csX0" fmla="*/ 0 w 8615179"/>
              <a:gd name="csY0" fmla="*/ 696868 h 696868"/>
              <a:gd name="csX1" fmla="*/ 1600200 w 8615179"/>
              <a:gd name="csY1" fmla="*/ 1924 h 696868"/>
              <a:gd name="csX2" fmla="*/ 3830967 w 8615179"/>
              <a:gd name="csY2" fmla="*/ 485841 h 696868"/>
              <a:gd name="csX3" fmla="*/ 7151032 w 8615179"/>
              <a:gd name="csY3" fmla="*/ 368182 h 696868"/>
              <a:gd name="csX4" fmla="*/ 8615179 w 8615179"/>
              <a:gd name="csY4" fmla="*/ 410758 h 696868"/>
              <a:gd name="csX0" fmla="*/ 0 w 8615179"/>
              <a:gd name="csY0" fmla="*/ 696863 h 696863"/>
              <a:gd name="csX1" fmla="*/ 1600200 w 8615179"/>
              <a:gd name="csY1" fmla="*/ 1919 h 696863"/>
              <a:gd name="csX2" fmla="*/ 3830967 w 8615179"/>
              <a:gd name="csY2" fmla="*/ 485836 h 696863"/>
              <a:gd name="csX3" fmla="*/ 7280210 w 8615179"/>
              <a:gd name="csY3" fmla="*/ 360247 h 696863"/>
              <a:gd name="csX4" fmla="*/ 8615179 w 8615179"/>
              <a:gd name="csY4" fmla="*/ 410753 h 696863"/>
              <a:gd name="csX0" fmla="*/ 0 w 8615179"/>
              <a:gd name="csY0" fmla="*/ 696837 h 696837"/>
              <a:gd name="csX1" fmla="*/ 1600200 w 8615179"/>
              <a:gd name="csY1" fmla="*/ 1893 h 696837"/>
              <a:gd name="csX2" fmla="*/ 3830967 w 8615179"/>
              <a:gd name="csY2" fmla="*/ 485810 h 696837"/>
              <a:gd name="csX3" fmla="*/ 7290147 w 8615179"/>
              <a:gd name="csY3" fmla="*/ 320573 h 696837"/>
              <a:gd name="csX4" fmla="*/ 8615179 w 8615179"/>
              <a:gd name="csY4" fmla="*/ 410727 h 696837"/>
              <a:gd name="csX0" fmla="*/ 0 w 8615179"/>
              <a:gd name="csY0" fmla="*/ 696938 h 696938"/>
              <a:gd name="csX1" fmla="*/ 1600200 w 8615179"/>
              <a:gd name="csY1" fmla="*/ 1994 h 696938"/>
              <a:gd name="csX2" fmla="*/ 3830967 w 8615179"/>
              <a:gd name="csY2" fmla="*/ 485911 h 696938"/>
              <a:gd name="csX3" fmla="*/ 3864469 w 8615179"/>
              <a:gd name="csY3" fmla="*/ 472840 h 696938"/>
              <a:gd name="csX4" fmla="*/ 7290147 w 8615179"/>
              <a:gd name="csY4" fmla="*/ 320674 h 696938"/>
              <a:gd name="csX5" fmla="*/ 8615179 w 8615179"/>
              <a:gd name="csY5" fmla="*/ 410828 h 696938"/>
              <a:gd name="csX0" fmla="*/ 0 w 8615179"/>
              <a:gd name="csY0" fmla="*/ 697069 h 697069"/>
              <a:gd name="csX1" fmla="*/ 1600200 w 8615179"/>
              <a:gd name="csY1" fmla="*/ 2125 h 697069"/>
              <a:gd name="csX2" fmla="*/ 3830967 w 8615179"/>
              <a:gd name="csY2" fmla="*/ 486042 h 697069"/>
              <a:gd name="csX3" fmla="*/ 4244909 w 8615179"/>
              <a:gd name="csY3" fmla="*/ 647423 h 697069"/>
              <a:gd name="csX4" fmla="*/ 7290147 w 8615179"/>
              <a:gd name="csY4" fmla="*/ 320805 h 697069"/>
              <a:gd name="csX5" fmla="*/ 8615179 w 8615179"/>
              <a:gd name="csY5" fmla="*/ 410959 h 697069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51 h 697051"/>
              <a:gd name="csX1" fmla="*/ 1600200 w 8585144"/>
              <a:gd name="csY1" fmla="*/ 2107 h 697051"/>
              <a:gd name="csX2" fmla="*/ 3830967 w 8585144"/>
              <a:gd name="csY2" fmla="*/ 486024 h 697051"/>
              <a:gd name="csX3" fmla="*/ 4825582 w 8585144"/>
              <a:gd name="csY3" fmla="*/ 623616 h 697051"/>
              <a:gd name="csX4" fmla="*/ 7270124 w 8585144"/>
              <a:gd name="csY4" fmla="*/ 598324 h 697051"/>
              <a:gd name="csX5" fmla="*/ 8585144 w 8585144"/>
              <a:gd name="csY5" fmla="*/ 466448 h 697051"/>
              <a:gd name="csX0" fmla="*/ 0 w 8585144"/>
              <a:gd name="csY0" fmla="*/ 696890 h 696890"/>
              <a:gd name="csX1" fmla="*/ 1600200 w 8585144"/>
              <a:gd name="csY1" fmla="*/ 1946 h 696890"/>
              <a:gd name="csX2" fmla="*/ 3830967 w 8585144"/>
              <a:gd name="csY2" fmla="*/ 485863 h 696890"/>
              <a:gd name="csX3" fmla="*/ 4765512 w 8585144"/>
              <a:gd name="csY3" fmla="*/ 401426 h 696890"/>
              <a:gd name="csX4" fmla="*/ 7270124 w 8585144"/>
              <a:gd name="csY4" fmla="*/ 598163 h 696890"/>
              <a:gd name="csX5" fmla="*/ 8585144 w 8585144"/>
              <a:gd name="csY5" fmla="*/ 466287 h 696890"/>
              <a:gd name="csX0" fmla="*/ 0 w 8585144"/>
              <a:gd name="csY0" fmla="*/ 710115 h 710115"/>
              <a:gd name="csX1" fmla="*/ 1600200 w 8585144"/>
              <a:gd name="csY1" fmla="*/ 15171 h 710115"/>
              <a:gd name="csX2" fmla="*/ 3580678 w 8585144"/>
              <a:gd name="csY2" fmla="*/ 245340 h 710115"/>
              <a:gd name="csX3" fmla="*/ 4765512 w 8585144"/>
              <a:gd name="csY3" fmla="*/ 414651 h 710115"/>
              <a:gd name="csX4" fmla="*/ 7270124 w 8585144"/>
              <a:gd name="csY4" fmla="*/ 611388 h 710115"/>
              <a:gd name="csX5" fmla="*/ 8585144 w 8585144"/>
              <a:gd name="csY5" fmla="*/ 479512 h 710115"/>
              <a:gd name="csX0" fmla="*/ 0 w 8585144"/>
              <a:gd name="csY0" fmla="*/ 711485 h 711485"/>
              <a:gd name="csX1" fmla="*/ 1600200 w 8585144"/>
              <a:gd name="csY1" fmla="*/ 16541 h 711485"/>
              <a:gd name="csX2" fmla="*/ 3580678 w 8585144"/>
              <a:gd name="csY2" fmla="*/ 246710 h 711485"/>
              <a:gd name="csX3" fmla="*/ 5015802 w 8585144"/>
              <a:gd name="csY3" fmla="*/ 574614 h 711485"/>
              <a:gd name="csX4" fmla="*/ 7270124 w 8585144"/>
              <a:gd name="csY4" fmla="*/ 612758 h 711485"/>
              <a:gd name="csX5" fmla="*/ 8585144 w 8585144"/>
              <a:gd name="csY5" fmla="*/ 480882 h 711485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848 h 711848"/>
              <a:gd name="csX1" fmla="*/ 1600200 w 8585144"/>
              <a:gd name="csY1" fmla="*/ 16904 h 711848"/>
              <a:gd name="csX2" fmla="*/ 3580678 w 8585144"/>
              <a:gd name="csY2" fmla="*/ 247073 h 711848"/>
              <a:gd name="csX3" fmla="*/ 7270124 w 8585144"/>
              <a:gd name="csY3" fmla="*/ 613121 h 711848"/>
              <a:gd name="csX4" fmla="*/ 8585144 w 8585144"/>
              <a:gd name="csY4" fmla="*/ 481245 h 711848"/>
              <a:gd name="csX0" fmla="*/ 0 w 8585144"/>
              <a:gd name="csY0" fmla="*/ 700851 h 700851"/>
              <a:gd name="csX1" fmla="*/ 1600200 w 8585144"/>
              <a:gd name="csY1" fmla="*/ 5907 h 700851"/>
              <a:gd name="csX2" fmla="*/ 4111292 w 8585144"/>
              <a:gd name="csY2" fmla="*/ 378810 h 700851"/>
              <a:gd name="csX3" fmla="*/ 7270124 w 8585144"/>
              <a:gd name="csY3" fmla="*/ 602124 h 700851"/>
              <a:gd name="csX4" fmla="*/ 8585144 w 8585144"/>
              <a:gd name="csY4" fmla="*/ 470248 h 700851"/>
              <a:gd name="csX0" fmla="*/ 0 w 8585144"/>
              <a:gd name="csY0" fmla="*/ 696378 h 696378"/>
              <a:gd name="csX1" fmla="*/ 1600200 w 8585144"/>
              <a:gd name="csY1" fmla="*/ 1434 h 696378"/>
              <a:gd name="csX2" fmla="*/ 4641906 w 8585144"/>
              <a:gd name="csY2" fmla="*/ 517070 h 696378"/>
              <a:gd name="csX3" fmla="*/ 7270124 w 8585144"/>
              <a:gd name="csY3" fmla="*/ 597651 h 696378"/>
              <a:gd name="csX4" fmla="*/ 8585144 w 8585144"/>
              <a:gd name="csY4" fmla="*/ 465775 h 696378"/>
              <a:gd name="csX0" fmla="*/ 0 w 8585144"/>
              <a:gd name="csY0" fmla="*/ 695490 h 695490"/>
              <a:gd name="csX1" fmla="*/ 1600200 w 8585144"/>
              <a:gd name="csY1" fmla="*/ 546 h 695490"/>
              <a:gd name="csX2" fmla="*/ 4782068 w 8585144"/>
              <a:gd name="csY2" fmla="*/ 579619 h 695490"/>
              <a:gd name="csX3" fmla="*/ 7270124 w 8585144"/>
              <a:gd name="csY3" fmla="*/ 596763 h 695490"/>
              <a:gd name="csX4" fmla="*/ 8585144 w 8585144"/>
              <a:gd name="csY4" fmla="*/ 464887 h 695490"/>
              <a:gd name="csX0" fmla="*/ 0 w 8585144"/>
              <a:gd name="csY0" fmla="*/ 698335 h 698335"/>
              <a:gd name="csX1" fmla="*/ 1600200 w 8585144"/>
              <a:gd name="csY1" fmla="*/ 3391 h 698335"/>
              <a:gd name="csX2" fmla="*/ 4982300 w 8585144"/>
              <a:gd name="csY2" fmla="*/ 439731 h 698335"/>
              <a:gd name="csX3" fmla="*/ 7270124 w 8585144"/>
              <a:gd name="csY3" fmla="*/ 599608 h 698335"/>
              <a:gd name="csX4" fmla="*/ 8585144 w 8585144"/>
              <a:gd name="csY4" fmla="*/ 467732 h 698335"/>
              <a:gd name="csX0" fmla="*/ 0 w 8585144"/>
              <a:gd name="csY0" fmla="*/ 698088 h 698088"/>
              <a:gd name="csX1" fmla="*/ 1600200 w 8585144"/>
              <a:gd name="csY1" fmla="*/ 3144 h 698088"/>
              <a:gd name="csX2" fmla="*/ 5192544 w 8585144"/>
              <a:gd name="csY2" fmla="*/ 447413 h 698088"/>
              <a:gd name="csX3" fmla="*/ 7270124 w 8585144"/>
              <a:gd name="csY3" fmla="*/ 599361 h 698088"/>
              <a:gd name="csX4" fmla="*/ 8585144 w 8585144"/>
              <a:gd name="csY4" fmla="*/ 467485 h 698088"/>
              <a:gd name="csX0" fmla="*/ 0 w 8585144"/>
              <a:gd name="csY0" fmla="*/ 697853 h 697853"/>
              <a:gd name="csX1" fmla="*/ 1600200 w 8585144"/>
              <a:gd name="csY1" fmla="*/ 2909 h 697853"/>
              <a:gd name="csX2" fmla="*/ 5392775 w 8585144"/>
              <a:gd name="csY2" fmla="*/ 455108 h 697853"/>
              <a:gd name="csX3" fmla="*/ 7270124 w 8585144"/>
              <a:gd name="csY3" fmla="*/ 599126 h 697853"/>
              <a:gd name="csX4" fmla="*/ 8585144 w 8585144"/>
              <a:gd name="csY4" fmla="*/ 467250 h 697853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48251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6023505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5923389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182 h 697182"/>
              <a:gd name="csX1" fmla="*/ 1600200 w 8635202"/>
              <a:gd name="csY1" fmla="*/ 2238 h 697182"/>
              <a:gd name="csX2" fmla="*/ 5923389 w 8635202"/>
              <a:gd name="csY2" fmla="*/ 478226 h 697182"/>
              <a:gd name="csX3" fmla="*/ 7148950 w 8635202"/>
              <a:gd name="csY3" fmla="*/ 553703 h 697182"/>
              <a:gd name="csX4" fmla="*/ 8635202 w 8635202"/>
              <a:gd name="csY4" fmla="*/ 553806 h 697182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553844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6915 h 696915"/>
              <a:gd name="csX1" fmla="*/ 1600200 w 8635202"/>
              <a:gd name="csY1" fmla="*/ 1971 h 696915"/>
              <a:gd name="csX2" fmla="*/ 6337661 w 8635202"/>
              <a:gd name="csY2" fmla="*/ 505302 h 696915"/>
              <a:gd name="csX3" fmla="*/ 7137444 w 8635202"/>
              <a:gd name="csY3" fmla="*/ 589894 h 696915"/>
              <a:gd name="csX4" fmla="*/ 8635202 w 8635202"/>
              <a:gd name="csY4" fmla="*/ 462394 h 696915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75 h 696575"/>
              <a:gd name="csX1" fmla="*/ 1600200 w 8635202"/>
              <a:gd name="csY1" fmla="*/ 1631 h 696575"/>
              <a:gd name="csX2" fmla="*/ 6337661 w 8635202"/>
              <a:gd name="csY2" fmla="*/ 504962 h 696575"/>
              <a:gd name="csX3" fmla="*/ 7137444 w 8635202"/>
              <a:gd name="csY3" fmla="*/ 589554 h 696575"/>
              <a:gd name="csX4" fmla="*/ 8635202 w 8635202"/>
              <a:gd name="csY4" fmla="*/ 462054 h 696575"/>
              <a:gd name="csX0" fmla="*/ 0 w 8635202"/>
              <a:gd name="csY0" fmla="*/ 696607 h 696607"/>
              <a:gd name="csX1" fmla="*/ 1600200 w 8635202"/>
              <a:gd name="csY1" fmla="*/ 1663 h 696607"/>
              <a:gd name="csX2" fmla="*/ 6337661 w 8635202"/>
              <a:gd name="csY2" fmla="*/ 504994 h 696607"/>
              <a:gd name="csX3" fmla="*/ 7137444 w 8635202"/>
              <a:gd name="csY3" fmla="*/ 589586 h 696607"/>
              <a:gd name="csX4" fmla="*/ 8635202 w 8635202"/>
              <a:gd name="csY4" fmla="*/ 462086 h 696607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16 h 696516"/>
              <a:gd name="csX1" fmla="*/ 1600200 w 8635202"/>
              <a:gd name="csY1" fmla="*/ 1572 h 696516"/>
              <a:gd name="csX2" fmla="*/ 6337661 w 8635202"/>
              <a:gd name="csY2" fmla="*/ 504903 h 696516"/>
              <a:gd name="csX3" fmla="*/ 7137444 w 8635202"/>
              <a:gd name="csY3" fmla="*/ 589495 h 696516"/>
              <a:gd name="csX4" fmla="*/ 8635202 w 8635202"/>
              <a:gd name="csY4" fmla="*/ 461995 h 696516"/>
              <a:gd name="csX0" fmla="*/ 0 w 8635202"/>
              <a:gd name="csY0" fmla="*/ 696351 h 696351"/>
              <a:gd name="csX1" fmla="*/ 1600200 w 8635202"/>
              <a:gd name="csY1" fmla="*/ 1407 h 696351"/>
              <a:gd name="csX2" fmla="*/ 6510274 w 8635202"/>
              <a:gd name="csY2" fmla="*/ 513853 h 696351"/>
              <a:gd name="csX3" fmla="*/ 7137444 w 8635202"/>
              <a:gd name="csY3" fmla="*/ 589330 h 696351"/>
              <a:gd name="csX4" fmla="*/ 8635202 w 8635202"/>
              <a:gd name="csY4" fmla="*/ 461830 h 6963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8635202" h="696351">
                <a:moveTo>
                  <a:pt x="0" y="696351"/>
                </a:moveTo>
                <a:cubicBezTo>
                  <a:pt x="470916" y="351927"/>
                  <a:pt x="515154" y="31823"/>
                  <a:pt x="1600200" y="1407"/>
                </a:cubicBezTo>
                <a:cubicBezTo>
                  <a:pt x="2685246" y="-29009"/>
                  <a:pt x="6289362" y="443210"/>
                  <a:pt x="6510274" y="513853"/>
                </a:cubicBezTo>
                <a:cubicBezTo>
                  <a:pt x="6731186" y="584496"/>
                  <a:pt x="7080356" y="590316"/>
                  <a:pt x="7137444" y="589330"/>
                </a:cubicBezTo>
                <a:cubicBezTo>
                  <a:pt x="8176185" y="562552"/>
                  <a:pt x="8400204" y="535389"/>
                  <a:pt x="8635202" y="461830"/>
                </a:cubicBezTo>
              </a:path>
            </a:pathLst>
          </a:cu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32647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B2D86-99E1-5FA7-BDC2-7C0812446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E8B47F4-B9F1-AAFE-94A6-CFEE13FBA586}"/>
              </a:ext>
            </a:extLst>
          </p:cNvPr>
          <p:cNvSpPr/>
          <p:nvPr/>
        </p:nvSpPr>
        <p:spPr>
          <a:xfrm>
            <a:off x="530352" y="3204464"/>
            <a:ext cx="7886897" cy="802994"/>
          </a:xfrm>
          <a:custGeom>
            <a:avLst/>
            <a:gdLst>
              <a:gd name="csX0" fmla="*/ 0 w 8366760"/>
              <a:gd name="csY0" fmla="*/ 694992 h 749856"/>
              <a:gd name="csX1" fmla="*/ 1600200 w 8366760"/>
              <a:gd name="csY1" fmla="*/ 48 h 749856"/>
              <a:gd name="csX2" fmla="*/ 3950208 w 8366760"/>
              <a:gd name="csY2" fmla="*/ 658416 h 749856"/>
              <a:gd name="csX3" fmla="*/ 7260336 w 8366760"/>
              <a:gd name="csY3" fmla="*/ 548688 h 749856"/>
              <a:gd name="csX4" fmla="*/ 8366760 w 8366760"/>
              <a:gd name="csY4" fmla="*/ 749856 h 749856"/>
              <a:gd name="csX0" fmla="*/ 0 w 8366760"/>
              <a:gd name="csY0" fmla="*/ 696994 h 751858"/>
              <a:gd name="csX1" fmla="*/ 1600200 w 8366760"/>
              <a:gd name="csY1" fmla="*/ 2050 h 751858"/>
              <a:gd name="csX2" fmla="*/ 3830967 w 8366760"/>
              <a:gd name="csY2" fmla="*/ 485967 h 751858"/>
              <a:gd name="csX3" fmla="*/ 7260336 w 8366760"/>
              <a:gd name="csY3" fmla="*/ 550690 h 751858"/>
              <a:gd name="csX4" fmla="*/ 8366760 w 8366760"/>
              <a:gd name="csY4" fmla="*/ 751858 h 751858"/>
              <a:gd name="csX0" fmla="*/ 0 w 8366760"/>
              <a:gd name="csY0" fmla="*/ 697036 h 751900"/>
              <a:gd name="csX1" fmla="*/ 1600200 w 8366760"/>
              <a:gd name="csY1" fmla="*/ 2092 h 751900"/>
              <a:gd name="csX2" fmla="*/ 3830967 w 8366760"/>
              <a:gd name="csY2" fmla="*/ 486009 h 751900"/>
              <a:gd name="csX3" fmla="*/ 7389514 w 8366760"/>
              <a:gd name="csY3" fmla="*/ 606239 h 751900"/>
              <a:gd name="csX4" fmla="*/ 8366760 w 8366760"/>
              <a:gd name="csY4" fmla="*/ 751900 h 751900"/>
              <a:gd name="csX0" fmla="*/ 0 w 8366760"/>
              <a:gd name="csY0" fmla="*/ 696983 h 751847"/>
              <a:gd name="csX1" fmla="*/ 1600200 w 8366760"/>
              <a:gd name="csY1" fmla="*/ 2039 h 751847"/>
              <a:gd name="csX2" fmla="*/ 3830967 w 8366760"/>
              <a:gd name="csY2" fmla="*/ 485956 h 751847"/>
              <a:gd name="csX3" fmla="*/ 7051664 w 8366760"/>
              <a:gd name="csY3" fmla="*/ 534819 h 751847"/>
              <a:gd name="csX4" fmla="*/ 8366760 w 8366760"/>
              <a:gd name="csY4" fmla="*/ 751847 h 751847"/>
              <a:gd name="csX0" fmla="*/ 0 w 8366760"/>
              <a:gd name="csY0" fmla="*/ 697061 h 751925"/>
              <a:gd name="csX1" fmla="*/ 1600200 w 8366760"/>
              <a:gd name="csY1" fmla="*/ 2117 h 751925"/>
              <a:gd name="csX2" fmla="*/ 3830967 w 8366760"/>
              <a:gd name="csY2" fmla="*/ 486034 h 751925"/>
              <a:gd name="csX3" fmla="*/ 7111284 w 8366760"/>
              <a:gd name="csY3" fmla="*/ 637982 h 751925"/>
              <a:gd name="csX4" fmla="*/ 8366760 w 8366760"/>
              <a:gd name="csY4" fmla="*/ 751925 h 751925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6949 h 696949"/>
              <a:gd name="csX1" fmla="*/ 1600200 w 8366760"/>
              <a:gd name="csY1" fmla="*/ 2005 h 696949"/>
              <a:gd name="csX2" fmla="*/ 3830967 w 8366760"/>
              <a:gd name="csY2" fmla="*/ 485922 h 696949"/>
              <a:gd name="csX3" fmla="*/ 7180842 w 8366760"/>
              <a:gd name="csY3" fmla="*/ 487207 h 696949"/>
              <a:gd name="csX4" fmla="*/ 8366760 w 8366760"/>
              <a:gd name="csY4" fmla="*/ 680446 h 696949"/>
              <a:gd name="csX0" fmla="*/ 0 w 8615179"/>
              <a:gd name="csY0" fmla="*/ 696949 h 696949"/>
              <a:gd name="csX1" fmla="*/ 1600200 w 8615179"/>
              <a:gd name="csY1" fmla="*/ 2005 h 696949"/>
              <a:gd name="csX2" fmla="*/ 3830967 w 8615179"/>
              <a:gd name="csY2" fmla="*/ 485922 h 696949"/>
              <a:gd name="csX3" fmla="*/ 7180842 w 8615179"/>
              <a:gd name="csY3" fmla="*/ 487207 h 696949"/>
              <a:gd name="csX4" fmla="*/ 8615179 w 8615179"/>
              <a:gd name="csY4" fmla="*/ 410839 h 696949"/>
              <a:gd name="csX0" fmla="*/ 0 w 8615179"/>
              <a:gd name="csY0" fmla="*/ 696868 h 696868"/>
              <a:gd name="csX1" fmla="*/ 1600200 w 8615179"/>
              <a:gd name="csY1" fmla="*/ 1924 h 696868"/>
              <a:gd name="csX2" fmla="*/ 3830967 w 8615179"/>
              <a:gd name="csY2" fmla="*/ 485841 h 696868"/>
              <a:gd name="csX3" fmla="*/ 7151032 w 8615179"/>
              <a:gd name="csY3" fmla="*/ 368182 h 696868"/>
              <a:gd name="csX4" fmla="*/ 8615179 w 8615179"/>
              <a:gd name="csY4" fmla="*/ 410758 h 696868"/>
              <a:gd name="csX0" fmla="*/ 0 w 8615179"/>
              <a:gd name="csY0" fmla="*/ 696863 h 696863"/>
              <a:gd name="csX1" fmla="*/ 1600200 w 8615179"/>
              <a:gd name="csY1" fmla="*/ 1919 h 696863"/>
              <a:gd name="csX2" fmla="*/ 3830967 w 8615179"/>
              <a:gd name="csY2" fmla="*/ 485836 h 696863"/>
              <a:gd name="csX3" fmla="*/ 7280210 w 8615179"/>
              <a:gd name="csY3" fmla="*/ 360247 h 696863"/>
              <a:gd name="csX4" fmla="*/ 8615179 w 8615179"/>
              <a:gd name="csY4" fmla="*/ 410753 h 696863"/>
              <a:gd name="csX0" fmla="*/ 0 w 8615179"/>
              <a:gd name="csY0" fmla="*/ 696837 h 696837"/>
              <a:gd name="csX1" fmla="*/ 1600200 w 8615179"/>
              <a:gd name="csY1" fmla="*/ 1893 h 696837"/>
              <a:gd name="csX2" fmla="*/ 3830967 w 8615179"/>
              <a:gd name="csY2" fmla="*/ 485810 h 696837"/>
              <a:gd name="csX3" fmla="*/ 7290147 w 8615179"/>
              <a:gd name="csY3" fmla="*/ 320573 h 696837"/>
              <a:gd name="csX4" fmla="*/ 8615179 w 8615179"/>
              <a:gd name="csY4" fmla="*/ 410727 h 696837"/>
              <a:gd name="csX0" fmla="*/ 0 w 8615179"/>
              <a:gd name="csY0" fmla="*/ 696938 h 696938"/>
              <a:gd name="csX1" fmla="*/ 1600200 w 8615179"/>
              <a:gd name="csY1" fmla="*/ 1994 h 696938"/>
              <a:gd name="csX2" fmla="*/ 3830967 w 8615179"/>
              <a:gd name="csY2" fmla="*/ 485911 h 696938"/>
              <a:gd name="csX3" fmla="*/ 3864469 w 8615179"/>
              <a:gd name="csY3" fmla="*/ 472840 h 696938"/>
              <a:gd name="csX4" fmla="*/ 7290147 w 8615179"/>
              <a:gd name="csY4" fmla="*/ 320674 h 696938"/>
              <a:gd name="csX5" fmla="*/ 8615179 w 8615179"/>
              <a:gd name="csY5" fmla="*/ 410828 h 696938"/>
              <a:gd name="csX0" fmla="*/ 0 w 8615179"/>
              <a:gd name="csY0" fmla="*/ 697069 h 697069"/>
              <a:gd name="csX1" fmla="*/ 1600200 w 8615179"/>
              <a:gd name="csY1" fmla="*/ 2125 h 697069"/>
              <a:gd name="csX2" fmla="*/ 3830967 w 8615179"/>
              <a:gd name="csY2" fmla="*/ 486042 h 697069"/>
              <a:gd name="csX3" fmla="*/ 4244909 w 8615179"/>
              <a:gd name="csY3" fmla="*/ 647423 h 697069"/>
              <a:gd name="csX4" fmla="*/ 7290147 w 8615179"/>
              <a:gd name="csY4" fmla="*/ 320805 h 697069"/>
              <a:gd name="csX5" fmla="*/ 8615179 w 8615179"/>
              <a:gd name="csY5" fmla="*/ 410959 h 697069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51 h 697051"/>
              <a:gd name="csX1" fmla="*/ 1600200 w 8585144"/>
              <a:gd name="csY1" fmla="*/ 2107 h 697051"/>
              <a:gd name="csX2" fmla="*/ 3830967 w 8585144"/>
              <a:gd name="csY2" fmla="*/ 486024 h 697051"/>
              <a:gd name="csX3" fmla="*/ 4825582 w 8585144"/>
              <a:gd name="csY3" fmla="*/ 623616 h 697051"/>
              <a:gd name="csX4" fmla="*/ 7270124 w 8585144"/>
              <a:gd name="csY4" fmla="*/ 598324 h 697051"/>
              <a:gd name="csX5" fmla="*/ 8585144 w 8585144"/>
              <a:gd name="csY5" fmla="*/ 466448 h 697051"/>
              <a:gd name="csX0" fmla="*/ 0 w 8585144"/>
              <a:gd name="csY0" fmla="*/ 696890 h 696890"/>
              <a:gd name="csX1" fmla="*/ 1600200 w 8585144"/>
              <a:gd name="csY1" fmla="*/ 1946 h 696890"/>
              <a:gd name="csX2" fmla="*/ 3830967 w 8585144"/>
              <a:gd name="csY2" fmla="*/ 485863 h 696890"/>
              <a:gd name="csX3" fmla="*/ 4765512 w 8585144"/>
              <a:gd name="csY3" fmla="*/ 401426 h 696890"/>
              <a:gd name="csX4" fmla="*/ 7270124 w 8585144"/>
              <a:gd name="csY4" fmla="*/ 598163 h 696890"/>
              <a:gd name="csX5" fmla="*/ 8585144 w 8585144"/>
              <a:gd name="csY5" fmla="*/ 466287 h 696890"/>
              <a:gd name="csX0" fmla="*/ 0 w 8585144"/>
              <a:gd name="csY0" fmla="*/ 710115 h 710115"/>
              <a:gd name="csX1" fmla="*/ 1600200 w 8585144"/>
              <a:gd name="csY1" fmla="*/ 15171 h 710115"/>
              <a:gd name="csX2" fmla="*/ 3580678 w 8585144"/>
              <a:gd name="csY2" fmla="*/ 245340 h 710115"/>
              <a:gd name="csX3" fmla="*/ 4765512 w 8585144"/>
              <a:gd name="csY3" fmla="*/ 414651 h 710115"/>
              <a:gd name="csX4" fmla="*/ 7270124 w 8585144"/>
              <a:gd name="csY4" fmla="*/ 611388 h 710115"/>
              <a:gd name="csX5" fmla="*/ 8585144 w 8585144"/>
              <a:gd name="csY5" fmla="*/ 479512 h 710115"/>
              <a:gd name="csX0" fmla="*/ 0 w 8585144"/>
              <a:gd name="csY0" fmla="*/ 711485 h 711485"/>
              <a:gd name="csX1" fmla="*/ 1600200 w 8585144"/>
              <a:gd name="csY1" fmla="*/ 16541 h 711485"/>
              <a:gd name="csX2" fmla="*/ 3580678 w 8585144"/>
              <a:gd name="csY2" fmla="*/ 246710 h 711485"/>
              <a:gd name="csX3" fmla="*/ 5015802 w 8585144"/>
              <a:gd name="csY3" fmla="*/ 574614 h 711485"/>
              <a:gd name="csX4" fmla="*/ 7270124 w 8585144"/>
              <a:gd name="csY4" fmla="*/ 612758 h 711485"/>
              <a:gd name="csX5" fmla="*/ 8585144 w 8585144"/>
              <a:gd name="csY5" fmla="*/ 480882 h 711485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848 h 711848"/>
              <a:gd name="csX1" fmla="*/ 1600200 w 8585144"/>
              <a:gd name="csY1" fmla="*/ 16904 h 711848"/>
              <a:gd name="csX2" fmla="*/ 3580678 w 8585144"/>
              <a:gd name="csY2" fmla="*/ 247073 h 711848"/>
              <a:gd name="csX3" fmla="*/ 7270124 w 8585144"/>
              <a:gd name="csY3" fmla="*/ 613121 h 711848"/>
              <a:gd name="csX4" fmla="*/ 8585144 w 8585144"/>
              <a:gd name="csY4" fmla="*/ 481245 h 711848"/>
              <a:gd name="csX0" fmla="*/ 0 w 8585144"/>
              <a:gd name="csY0" fmla="*/ 700851 h 700851"/>
              <a:gd name="csX1" fmla="*/ 1600200 w 8585144"/>
              <a:gd name="csY1" fmla="*/ 5907 h 700851"/>
              <a:gd name="csX2" fmla="*/ 4111292 w 8585144"/>
              <a:gd name="csY2" fmla="*/ 378810 h 700851"/>
              <a:gd name="csX3" fmla="*/ 7270124 w 8585144"/>
              <a:gd name="csY3" fmla="*/ 602124 h 700851"/>
              <a:gd name="csX4" fmla="*/ 8585144 w 8585144"/>
              <a:gd name="csY4" fmla="*/ 470248 h 700851"/>
              <a:gd name="csX0" fmla="*/ 0 w 8585144"/>
              <a:gd name="csY0" fmla="*/ 696378 h 696378"/>
              <a:gd name="csX1" fmla="*/ 1600200 w 8585144"/>
              <a:gd name="csY1" fmla="*/ 1434 h 696378"/>
              <a:gd name="csX2" fmla="*/ 4641906 w 8585144"/>
              <a:gd name="csY2" fmla="*/ 517070 h 696378"/>
              <a:gd name="csX3" fmla="*/ 7270124 w 8585144"/>
              <a:gd name="csY3" fmla="*/ 597651 h 696378"/>
              <a:gd name="csX4" fmla="*/ 8585144 w 8585144"/>
              <a:gd name="csY4" fmla="*/ 465775 h 696378"/>
              <a:gd name="csX0" fmla="*/ 0 w 8585144"/>
              <a:gd name="csY0" fmla="*/ 695490 h 695490"/>
              <a:gd name="csX1" fmla="*/ 1600200 w 8585144"/>
              <a:gd name="csY1" fmla="*/ 546 h 695490"/>
              <a:gd name="csX2" fmla="*/ 4782068 w 8585144"/>
              <a:gd name="csY2" fmla="*/ 579619 h 695490"/>
              <a:gd name="csX3" fmla="*/ 7270124 w 8585144"/>
              <a:gd name="csY3" fmla="*/ 596763 h 695490"/>
              <a:gd name="csX4" fmla="*/ 8585144 w 8585144"/>
              <a:gd name="csY4" fmla="*/ 464887 h 695490"/>
              <a:gd name="csX0" fmla="*/ 0 w 8585144"/>
              <a:gd name="csY0" fmla="*/ 698335 h 698335"/>
              <a:gd name="csX1" fmla="*/ 1600200 w 8585144"/>
              <a:gd name="csY1" fmla="*/ 3391 h 698335"/>
              <a:gd name="csX2" fmla="*/ 4982300 w 8585144"/>
              <a:gd name="csY2" fmla="*/ 439731 h 698335"/>
              <a:gd name="csX3" fmla="*/ 7270124 w 8585144"/>
              <a:gd name="csY3" fmla="*/ 599608 h 698335"/>
              <a:gd name="csX4" fmla="*/ 8585144 w 8585144"/>
              <a:gd name="csY4" fmla="*/ 467732 h 698335"/>
              <a:gd name="csX0" fmla="*/ 0 w 8585144"/>
              <a:gd name="csY0" fmla="*/ 698088 h 698088"/>
              <a:gd name="csX1" fmla="*/ 1600200 w 8585144"/>
              <a:gd name="csY1" fmla="*/ 3144 h 698088"/>
              <a:gd name="csX2" fmla="*/ 5192544 w 8585144"/>
              <a:gd name="csY2" fmla="*/ 447413 h 698088"/>
              <a:gd name="csX3" fmla="*/ 7270124 w 8585144"/>
              <a:gd name="csY3" fmla="*/ 599361 h 698088"/>
              <a:gd name="csX4" fmla="*/ 8585144 w 8585144"/>
              <a:gd name="csY4" fmla="*/ 467485 h 698088"/>
              <a:gd name="csX0" fmla="*/ 0 w 8585144"/>
              <a:gd name="csY0" fmla="*/ 697853 h 697853"/>
              <a:gd name="csX1" fmla="*/ 1600200 w 8585144"/>
              <a:gd name="csY1" fmla="*/ 2909 h 697853"/>
              <a:gd name="csX2" fmla="*/ 5392775 w 8585144"/>
              <a:gd name="csY2" fmla="*/ 455108 h 697853"/>
              <a:gd name="csX3" fmla="*/ 7270124 w 8585144"/>
              <a:gd name="csY3" fmla="*/ 599126 h 697853"/>
              <a:gd name="csX4" fmla="*/ 8585144 w 8585144"/>
              <a:gd name="csY4" fmla="*/ 467250 h 697853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48251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6023505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5923389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182 h 697182"/>
              <a:gd name="csX1" fmla="*/ 1600200 w 8635202"/>
              <a:gd name="csY1" fmla="*/ 2238 h 697182"/>
              <a:gd name="csX2" fmla="*/ 5923389 w 8635202"/>
              <a:gd name="csY2" fmla="*/ 478226 h 697182"/>
              <a:gd name="csX3" fmla="*/ 7148950 w 8635202"/>
              <a:gd name="csY3" fmla="*/ 553703 h 697182"/>
              <a:gd name="csX4" fmla="*/ 8635202 w 8635202"/>
              <a:gd name="csY4" fmla="*/ 553806 h 697182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553844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6915 h 696915"/>
              <a:gd name="csX1" fmla="*/ 1600200 w 8635202"/>
              <a:gd name="csY1" fmla="*/ 1971 h 696915"/>
              <a:gd name="csX2" fmla="*/ 6337661 w 8635202"/>
              <a:gd name="csY2" fmla="*/ 505302 h 696915"/>
              <a:gd name="csX3" fmla="*/ 7137444 w 8635202"/>
              <a:gd name="csY3" fmla="*/ 589894 h 696915"/>
              <a:gd name="csX4" fmla="*/ 8635202 w 8635202"/>
              <a:gd name="csY4" fmla="*/ 462394 h 696915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75 h 696575"/>
              <a:gd name="csX1" fmla="*/ 1600200 w 8635202"/>
              <a:gd name="csY1" fmla="*/ 1631 h 696575"/>
              <a:gd name="csX2" fmla="*/ 6337661 w 8635202"/>
              <a:gd name="csY2" fmla="*/ 504962 h 696575"/>
              <a:gd name="csX3" fmla="*/ 7137444 w 8635202"/>
              <a:gd name="csY3" fmla="*/ 589554 h 696575"/>
              <a:gd name="csX4" fmla="*/ 8635202 w 8635202"/>
              <a:gd name="csY4" fmla="*/ 462054 h 696575"/>
              <a:gd name="csX0" fmla="*/ 0 w 8635202"/>
              <a:gd name="csY0" fmla="*/ 696607 h 696607"/>
              <a:gd name="csX1" fmla="*/ 1600200 w 8635202"/>
              <a:gd name="csY1" fmla="*/ 1663 h 696607"/>
              <a:gd name="csX2" fmla="*/ 6337661 w 8635202"/>
              <a:gd name="csY2" fmla="*/ 504994 h 696607"/>
              <a:gd name="csX3" fmla="*/ 7137444 w 8635202"/>
              <a:gd name="csY3" fmla="*/ 589586 h 696607"/>
              <a:gd name="csX4" fmla="*/ 8635202 w 8635202"/>
              <a:gd name="csY4" fmla="*/ 462086 h 696607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16 h 696516"/>
              <a:gd name="csX1" fmla="*/ 1600200 w 8635202"/>
              <a:gd name="csY1" fmla="*/ 1572 h 696516"/>
              <a:gd name="csX2" fmla="*/ 6337661 w 8635202"/>
              <a:gd name="csY2" fmla="*/ 504903 h 696516"/>
              <a:gd name="csX3" fmla="*/ 7137444 w 8635202"/>
              <a:gd name="csY3" fmla="*/ 589495 h 696516"/>
              <a:gd name="csX4" fmla="*/ 8635202 w 8635202"/>
              <a:gd name="csY4" fmla="*/ 461995 h 696516"/>
              <a:gd name="csX0" fmla="*/ 0 w 8635202"/>
              <a:gd name="csY0" fmla="*/ 696351 h 696351"/>
              <a:gd name="csX1" fmla="*/ 1600200 w 8635202"/>
              <a:gd name="csY1" fmla="*/ 1407 h 696351"/>
              <a:gd name="csX2" fmla="*/ 6510274 w 8635202"/>
              <a:gd name="csY2" fmla="*/ 513853 h 696351"/>
              <a:gd name="csX3" fmla="*/ 7137444 w 8635202"/>
              <a:gd name="csY3" fmla="*/ 589330 h 696351"/>
              <a:gd name="csX4" fmla="*/ 8635202 w 8635202"/>
              <a:gd name="csY4" fmla="*/ 461830 h 6963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8635202" h="696351">
                <a:moveTo>
                  <a:pt x="0" y="696351"/>
                </a:moveTo>
                <a:cubicBezTo>
                  <a:pt x="470916" y="351927"/>
                  <a:pt x="515154" y="31823"/>
                  <a:pt x="1600200" y="1407"/>
                </a:cubicBezTo>
                <a:cubicBezTo>
                  <a:pt x="2685246" y="-29009"/>
                  <a:pt x="6289362" y="443210"/>
                  <a:pt x="6510274" y="513853"/>
                </a:cubicBezTo>
                <a:cubicBezTo>
                  <a:pt x="6731186" y="584496"/>
                  <a:pt x="7080356" y="590316"/>
                  <a:pt x="7137444" y="589330"/>
                </a:cubicBezTo>
                <a:cubicBezTo>
                  <a:pt x="8176185" y="562552"/>
                  <a:pt x="8400204" y="535389"/>
                  <a:pt x="8635202" y="461830"/>
                </a:cubicBezTo>
              </a:path>
            </a:pathLst>
          </a:cu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4" name="Google Shape;69;p16">
            <a:extLst>
              <a:ext uri="{FF2B5EF4-FFF2-40B4-BE49-F238E27FC236}">
                <a16:creationId xmlns:a16="http://schemas.microsoft.com/office/drawing/2014/main" id="{00BC31C2-687B-7321-2DD8-B2A1E6DFE3F1}"/>
              </a:ext>
            </a:extLst>
          </p:cNvPr>
          <p:cNvSpPr txBox="1"/>
          <p:nvPr/>
        </p:nvSpPr>
        <p:spPr>
          <a:xfrm>
            <a:off x="474602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Asset-based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physical money</a:t>
            </a:r>
          </a:p>
        </p:txBody>
      </p:sp>
      <p:sp>
        <p:nvSpPr>
          <p:cNvPr id="2" name="Google Shape;69;p16">
            <a:extLst>
              <a:ext uri="{FF2B5EF4-FFF2-40B4-BE49-F238E27FC236}">
                <a16:creationId xmlns:a16="http://schemas.microsoft.com/office/drawing/2014/main" id="{094FC9D0-3839-84AE-E6B2-7A08D7F78CEF}"/>
              </a:ext>
            </a:extLst>
          </p:cNvPr>
          <p:cNvSpPr txBox="1"/>
          <p:nvPr/>
        </p:nvSpPr>
        <p:spPr>
          <a:xfrm>
            <a:off x="3318431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Debt-based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ledger money</a:t>
            </a:r>
          </a:p>
        </p:txBody>
      </p:sp>
      <p:sp>
        <p:nvSpPr>
          <p:cNvPr id="4" name="Google Shape;94;p20">
            <a:extLst>
              <a:ext uri="{FF2B5EF4-FFF2-40B4-BE49-F238E27FC236}">
                <a16:creationId xmlns:a16="http://schemas.microsoft.com/office/drawing/2014/main" id="{768EB9E0-BE5A-6FCC-2DCD-4C39B40F45A1}"/>
              </a:ext>
            </a:extLst>
          </p:cNvPr>
          <p:cNvSpPr txBox="1"/>
          <p:nvPr/>
        </p:nvSpPr>
        <p:spPr>
          <a:xfrm>
            <a:off x="543623" y="398400"/>
            <a:ext cx="7375875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Three monetary epochs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A68B5F-CCAE-68FD-1D0E-E88DBDFBE2A6}"/>
              </a:ext>
            </a:extLst>
          </p:cNvPr>
          <p:cNvCxnSpPr/>
          <p:nvPr/>
        </p:nvCxnSpPr>
        <p:spPr>
          <a:xfrm>
            <a:off x="503865" y="4025746"/>
            <a:ext cx="7876808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Google Shape;69;p16">
            <a:extLst>
              <a:ext uri="{FF2B5EF4-FFF2-40B4-BE49-F238E27FC236}">
                <a16:creationId xmlns:a16="http://schemas.microsoft.com/office/drawing/2014/main" id="{BAE940D0-EBA7-F5DC-FC7B-D8ACE4215893}"/>
              </a:ext>
            </a:extLst>
          </p:cNvPr>
          <p:cNvSpPr txBox="1"/>
          <p:nvPr/>
        </p:nvSpPr>
        <p:spPr>
          <a:xfrm>
            <a:off x="364875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3000 BC</a:t>
            </a:r>
          </a:p>
        </p:txBody>
      </p:sp>
      <p:sp>
        <p:nvSpPr>
          <p:cNvPr id="8" name="Google Shape;69;p16">
            <a:extLst>
              <a:ext uri="{FF2B5EF4-FFF2-40B4-BE49-F238E27FC236}">
                <a16:creationId xmlns:a16="http://schemas.microsoft.com/office/drawing/2014/main" id="{1A8B3DFD-251D-EC71-C7FF-D2BC4E6A18F8}"/>
              </a:ext>
            </a:extLst>
          </p:cNvPr>
          <p:cNvSpPr txBox="1"/>
          <p:nvPr/>
        </p:nvSpPr>
        <p:spPr>
          <a:xfrm>
            <a:off x="3878834" y="4025746"/>
            <a:ext cx="1126870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1600 CE</a:t>
            </a:r>
          </a:p>
        </p:txBody>
      </p:sp>
      <p:sp>
        <p:nvSpPr>
          <p:cNvPr id="9" name="Google Shape;69;p16">
            <a:extLst>
              <a:ext uri="{FF2B5EF4-FFF2-40B4-BE49-F238E27FC236}">
                <a16:creationId xmlns:a16="http://schemas.microsoft.com/office/drawing/2014/main" id="{26FB3A07-FBC7-6506-1A99-D513AB67F708}"/>
              </a:ext>
            </a:extLst>
          </p:cNvPr>
          <p:cNvSpPr txBox="1"/>
          <p:nvPr/>
        </p:nvSpPr>
        <p:spPr>
          <a:xfrm>
            <a:off x="6665577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2009 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119D47-592E-B5CD-E74F-7C7B064904A7}"/>
              </a:ext>
            </a:extLst>
          </p:cNvPr>
          <p:cNvSpPr/>
          <p:nvPr/>
        </p:nvSpPr>
        <p:spPr>
          <a:xfrm>
            <a:off x="1938527" y="2905304"/>
            <a:ext cx="6414714" cy="1110554"/>
          </a:xfrm>
          <a:custGeom>
            <a:avLst/>
            <a:gdLst>
              <a:gd name="csX0" fmla="*/ 0 w 4544568"/>
              <a:gd name="csY0" fmla="*/ 941832 h 941832"/>
              <a:gd name="csX1" fmla="*/ 2194560 w 4544568"/>
              <a:gd name="csY1" fmla="*/ 173736 h 941832"/>
              <a:gd name="csX2" fmla="*/ 4544568 w 4544568"/>
              <a:gd name="csY2" fmla="*/ 0 h 941832"/>
              <a:gd name="csX0" fmla="*/ 0 w 6722869"/>
              <a:gd name="csY0" fmla="*/ 969264 h 969264"/>
              <a:gd name="csX1" fmla="*/ 4372861 w 6722869"/>
              <a:gd name="csY1" fmla="*/ 173736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4372861 w 6722869"/>
              <a:gd name="csY1" fmla="*/ 173736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3888794 w 6722869"/>
              <a:gd name="csY1" fmla="*/ 146304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3888794 w 6722869"/>
              <a:gd name="csY1" fmla="*/ 146304 h 969264"/>
              <a:gd name="csX2" fmla="*/ 6722869 w 6722869"/>
              <a:gd name="csY2" fmla="*/ 0 h 969264"/>
              <a:gd name="csX0" fmla="*/ 0 w 6722869"/>
              <a:gd name="csY0" fmla="*/ 1058262 h 1058262"/>
              <a:gd name="csX1" fmla="*/ 3888794 w 6722869"/>
              <a:gd name="csY1" fmla="*/ 235302 h 1058262"/>
              <a:gd name="csX2" fmla="*/ 6722869 w 6722869"/>
              <a:gd name="csY2" fmla="*/ 88998 h 1058262"/>
              <a:gd name="csX0" fmla="*/ 0 w 6722869"/>
              <a:gd name="csY0" fmla="*/ 972998 h 972998"/>
              <a:gd name="csX1" fmla="*/ 3863756 w 6722869"/>
              <a:gd name="csY1" fmla="*/ 342062 h 972998"/>
              <a:gd name="csX2" fmla="*/ 6722869 w 6722869"/>
              <a:gd name="csY2" fmla="*/ 3734 h 972998"/>
              <a:gd name="csX0" fmla="*/ 0 w 6722869"/>
              <a:gd name="csY0" fmla="*/ 1078735 h 1078735"/>
              <a:gd name="csX1" fmla="*/ 3863756 w 6722869"/>
              <a:gd name="csY1" fmla="*/ 447799 h 1078735"/>
              <a:gd name="csX2" fmla="*/ 6722869 w 6722869"/>
              <a:gd name="csY2" fmla="*/ 109471 h 1078735"/>
              <a:gd name="csX0" fmla="*/ 0 w 5871579"/>
              <a:gd name="csY0" fmla="*/ 1069591 h 1069591"/>
              <a:gd name="csX1" fmla="*/ 3012466 w 5871579"/>
              <a:gd name="csY1" fmla="*/ 447799 h 1069591"/>
              <a:gd name="csX2" fmla="*/ 5871579 w 5871579"/>
              <a:gd name="csY2" fmla="*/ 109471 h 1069591"/>
              <a:gd name="csX0" fmla="*/ 0 w 5871579"/>
              <a:gd name="csY0" fmla="*/ 1069591 h 1075306"/>
              <a:gd name="csX1" fmla="*/ 3012466 w 5871579"/>
              <a:gd name="csY1" fmla="*/ 447799 h 1075306"/>
              <a:gd name="csX2" fmla="*/ 5871579 w 5871579"/>
              <a:gd name="csY2" fmla="*/ 109471 h 1075306"/>
              <a:gd name="csX0" fmla="*/ 0 w 5871579"/>
              <a:gd name="csY0" fmla="*/ 1069591 h 1076243"/>
              <a:gd name="csX1" fmla="*/ 3012466 w 5871579"/>
              <a:gd name="csY1" fmla="*/ 447799 h 1076243"/>
              <a:gd name="csX2" fmla="*/ 5871579 w 5871579"/>
              <a:gd name="csY2" fmla="*/ 109471 h 1076243"/>
              <a:gd name="csX0" fmla="*/ 0 w 5871579"/>
              <a:gd name="csY0" fmla="*/ 1041939 h 1048591"/>
              <a:gd name="csX1" fmla="*/ 3012466 w 5871579"/>
              <a:gd name="csY1" fmla="*/ 420147 h 1048591"/>
              <a:gd name="csX2" fmla="*/ 5871579 w 5871579"/>
              <a:gd name="csY2" fmla="*/ 145827 h 1048591"/>
              <a:gd name="csX0" fmla="*/ 0 w 5871579"/>
              <a:gd name="csY0" fmla="*/ 1092031 h 1098683"/>
              <a:gd name="csX1" fmla="*/ 3012466 w 5871579"/>
              <a:gd name="csY1" fmla="*/ 470239 h 1098683"/>
              <a:gd name="csX2" fmla="*/ 5871579 w 5871579"/>
              <a:gd name="csY2" fmla="*/ 195919 h 1098683"/>
              <a:gd name="csX0" fmla="*/ 0 w 5863233"/>
              <a:gd name="csY0" fmla="*/ 1044710 h 1051362"/>
              <a:gd name="csX1" fmla="*/ 3012466 w 5863233"/>
              <a:gd name="csY1" fmla="*/ 422918 h 1051362"/>
              <a:gd name="csX2" fmla="*/ 5863233 w 5863233"/>
              <a:gd name="csY2" fmla="*/ 258326 h 1051362"/>
              <a:gd name="csX0" fmla="*/ 0 w 5854887"/>
              <a:gd name="csY0" fmla="*/ 1075277 h 1081929"/>
              <a:gd name="csX1" fmla="*/ 3012466 w 5854887"/>
              <a:gd name="csY1" fmla="*/ 453485 h 1081929"/>
              <a:gd name="csX2" fmla="*/ 5854887 w 5854887"/>
              <a:gd name="csY2" fmla="*/ 215741 h 1081929"/>
              <a:gd name="csX0" fmla="*/ 0 w 5854887"/>
              <a:gd name="csY0" fmla="*/ 1072133 h 1078785"/>
              <a:gd name="csX1" fmla="*/ 3012466 w 5854887"/>
              <a:gd name="csY1" fmla="*/ 450341 h 1078785"/>
              <a:gd name="csX2" fmla="*/ 5854887 w 5854887"/>
              <a:gd name="csY2" fmla="*/ 212597 h 1078785"/>
              <a:gd name="csX0" fmla="*/ 0 w 5854887"/>
              <a:gd name="csY0" fmla="*/ 1037893 h 1047146"/>
              <a:gd name="csX1" fmla="*/ 2670281 w 5854887"/>
              <a:gd name="csY1" fmla="*/ 480109 h 1047146"/>
              <a:gd name="csX2" fmla="*/ 5854887 w 5854887"/>
              <a:gd name="csY2" fmla="*/ 178357 h 1047146"/>
              <a:gd name="csX0" fmla="*/ 0 w 5854887"/>
              <a:gd name="csY0" fmla="*/ 1117356 h 1126609"/>
              <a:gd name="csX1" fmla="*/ 2670281 w 5854887"/>
              <a:gd name="csY1" fmla="*/ 559572 h 1126609"/>
              <a:gd name="csX2" fmla="*/ 5854887 w 5854887"/>
              <a:gd name="csY2" fmla="*/ 257820 h 1126609"/>
              <a:gd name="csX0" fmla="*/ 0 w 5854887"/>
              <a:gd name="csY0" fmla="*/ 1117356 h 1129458"/>
              <a:gd name="csX1" fmla="*/ 2670281 w 5854887"/>
              <a:gd name="csY1" fmla="*/ 559572 h 1129458"/>
              <a:gd name="csX2" fmla="*/ 5854887 w 5854887"/>
              <a:gd name="csY2" fmla="*/ 257820 h 1129458"/>
              <a:gd name="csX0" fmla="*/ 0 w 5854887"/>
              <a:gd name="csY0" fmla="*/ 1113639 h 1125741"/>
              <a:gd name="csX1" fmla="*/ 2670281 w 5854887"/>
              <a:gd name="csY1" fmla="*/ 555855 h 1125741"/>
              <a:gd name="csX2" fmla="*/ 5854887 w 5854887"/>
              <a:gd name="csY2" fmla="*/ 254103 h 1125741"/>
              <a:gd name="csX0" fmla="*/ 0 w 5854887"/>
              <a:gd name="csY0" fmla="*/ 1113639 h 1132006"/>
              <a:gd name="csX1" fmla="*/ 2670281 w 5854887"/>
              <a:gd name="csY1" fmla="*/ 555855 h 1132006"/>
              <a:gd name="csX2" fmla="*/ 5854887 w 5854887"/>
              <a:gd name="csY2" fmla="*/ 254103 h 1132006"/>
              <a:gd name="csX0" fmla="*/ 0 w 5854887"/>
              <a:gd name="csY0" fmla="*/ 1103332 h 1124370"/>
              <a:gd name="csX1" fmla="*/ 2912315 w 5854887"/>
              <a:gd name="csY1" fmla="*/ 563836 h 1124370"/>
              <a:gd name="csX2" fmla="*/ 5854887 w 5854887"/>
              <a:gd name="csY2" fmla="*/ 243796 h 1124370"/>
              <a:gd name="csX0" fmla="*/ 0 w 5863233"/>
              <a:gd name="csY0" fmla="*/ 1094188 h 1116719"/>
              <a:gd name="csX1" fmla="*/ 2920661 w 5863233"/>
              <a:gd name="csY1" fmla="*/ 563836 h 1116719"/>
              <a:gd name="csX2" fmla="*/ 5863233 w 5863233"/>
              <a:gd name="csY2" fmla="*/ 243796 h 1116719"/>
              <a:gd name="csX0" fmla="*/ 0 w 5863233"/>
              <a:gd name="csY0" fmla="*/ 1094188 h 1094188"/>
              <a:gd name="csX1" fmla="*/ 2920661 w 5863233"/>
              <a:gd name="csY1" fmla="*/ 563836 h 1094188"/>
              <a:gd name="csX2" fmla="*/ 5863233 w 5863233"/>
              <a:gd name="csY2" fmla="*/ 243796 h 1094188"/>
              <a:gd name="csX0" fmla="*/ 0 w 5863233"/>
              <a:gd name="csY0" fmla="*/ 850392 h 850392"/>
              <a:gd name="csX1" fmla="*/ 2920661 w 5863233"/>
              <a:gd name="csY1" fmla="*/ 320040 h 850392"/>
              <a:gd name="csX2" fmla="*/ 2929441 w 5863233"/>
              <a:gd name="csY2" fmla="*/ 318396 h 850392"/>
              <a:gd name="csX3" fmla="*/ 5863233 w 5863233"/>
              <a:gd name="csY3" fmla="*/ 0 h 850392"/>
              <a:gd name="csX0" fmla="*/ 0 w 5863233"/>
              <a:gd name="csY0" fmla="*/ 1025772 h 1025772"/>
              <a:gd name="csX1" fmla="*/ 2920661 w 5863233"/>
              <a:gd name="csY1" fmla="*/ 495420 h 1025772"/>
              <a:gd name="csX2" fmla="*/ 3839153 w 5863233"/>
              <a:gd name="csY2" fmla="*/ 0 h 1025772"/>
              <a:gd name="csX3" fmla="*/ 5863233 w 5863233"/>
              <a:gd name="csY3" fmla="*/ 175380 h 1025772"/>
              <a:gd name="csX0" fmla="*/ 0 w 5863233"/>
              <a:gd name="csY0" fmla="*/ 850392 h 850392"/>
              <a:gd name="csX1" fmla="*/ 2920661 w 5863233"/>
              <a:gd name="csY1" fmla="*/ 32004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850392 h 854138"/>
              <a:gd name="csX1" fmla="*/ 3087581 w 5863233"/>
              <a:gd name="csY1" fmla="*/ 411480 h 854138"/>
              <a:gd name="csX2" fmla="*/ 3997727 w 5863233"/>
              <a:gd name="csY2" fmla="*/ 34932 h 854138"/>
              <a:gd name="csX3" fmla="*/ 5863233 w 5863233"/>
              <a:gd name="csY3" fmla="*/ 0 h 854138"/>
              <a:gd name="csX0" fmla="*/ 0 w 5863233"/>
              <a:gd name="csY0" fmla="*/ 850392 h 854138"/>
              <a:gd name="csX1" fmla="*/ 3087581 w 5863233"/>
              <a:gd name="csY1" fmla="*/ 411480 h 854138"/>
              <a:gd name="csX2" fmla="*/ 3997727 w 5863233"/>
              <a:gd name="csY2" fmla="*/ 34932 h 854138"/>
              <a:gd name="csX3" fmla="*/ 5863233 w 5863233"/>
              <a:gd name="csY3" fmla="*/ 0 h 854138"/>
              <a:gd name="csX0" fmla="*/ 0 w 5863233"/>
              <a:gd name="csY0" fmla="*/ 850392 h 850392"/>
              <a:gd name="csX1" fmla="*/ 3087581 w 5863233"/>
              <a:gd name="csY1" fmla="*/ 41148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850392 h 850392"/>
              <a:gd name="csX1" fmla="*/ 3087581 w 5863233"/>
              <a:gd name="csY1" fmla="*/ 41148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961559 h 961559"/>
              <a:gd name="csX1" fmla="*/ 3087581 w 5863233"/>
              <a:gd name="csY1" fmla="*/ 522647 h 961559"/>
              <a:gd name="csX2" fmla="*/ 3997727 w 5863233"/>
              <a:gd name="csY2" fmla="*/ 146099 h 961559"/>
              <a:gd name="csX3" fmla="*/ 5863233 w 5863233"/>
              <a:gd name="csY3" fmla="*/ 111167 h 961559"/>
              <a:gd name="csX0" fmla="*/ 0 w 5863233"/>
              <a:gd name="csY0" fmla="*/ 961559 h 961559"/>
              <a:gd name="csX1" fmla="*/ 3087581 w 5863233"/>
              <a:gd name="csY1" fmla="*/ 522647 h 961559"/>
              <a:gd name="csX2" fmla="*/ 3997727 w 5863233"/>
              <a:gd name="csY2" fmla="*/ 146099 h 961559"/>
              <a:gd name="csX3" fmla="*/ 5863233 w 5863233"/>
              <a:gd name="csY3" fmla="*/ 111167 h 961559"/>
              <a:gd name="csX0" fmla="*/ 0 w 5863233"/>
              <a:gd name="csY0" fmla="*/ 977777 h 977777"/>
              <a:gd name="csX1" fmla="*/ 3087581 w 5863233"/>
              <a:gd name="csY1" fmla="*/ 538865 h 977777"/>
              <a:gd name="csX2" fmla="*/ 3997727 w 5863233"/>
              <a:gd name="csY2" fmla="*/ 162317 h 977777"/>
              <a:gd name="csX3" fmla="*/ 5863233 w 5863233"/>
              <a:gd name="csY3" fmla="*/ 127385 h 977777"/>
              <a:gd name="csX0" fmla="*/ 0 w 5863233"/>
              <a:gd name="csY0" fmla="*/ 977777 h 977777"/>
              <a:gd name="csX1" fmla="*/ 3087581 w 5863233"/>
              <a:gd name="csY1" fmla="*/ 538865 h 977777"/>
              <a:gd name="csX2" fmla="*/ 3997727 w 5863233"/>
              <a:gd name="csY2" fmla="*/ 162317 h 977777"/>
              <a:gd name="csX3" fmla="*/ 5863233 w 5863233"/>
              <a:gd name="csY3" fmla="*/ 127385 h 977777"/>
              <a:gd name="csX0" fmla="*/ 0 w 5863233"/>
              <a:gd name="csY0" fmla="*/ 1075192 h 1075192"/>
              <a:gd name="csX1" fmla="*/ 3087581 w 5863233"/>
              <a:gd name="csY1" fmla="*/ 636280 h 1075192"/>
              <a:gd name="csX2" fmla="*/ 3997727 w 5863233"/>
              <a:gd name="csY2" fmla="*/ 259732 h 1075192"/>
              <a:gd name="csX3" fmla="*/ 5863233 w 5863233"/>
              <a:gd name="csY3" fmla="*/ 224800 h 1075192"/>
              <a:gd name="csX0" fmla="*/ 0 w 5863233"/>
              <a:gd name="csY0" fmla="*/ 1068574 h 1068574"/>
              <a:gd name="csX1" fmla="*/ 3087581 w 5863233"/>
              <a:gd name="csY1" fmla="*/ 629662 h 1068574"/>
              <a:gd name="csX2" fmla="*/ 4106225 w 5863233"/>
              <a:gd name="csY2" fmla="*/ 262258 h 1068574"/>
              <a:gd name="csX3" fmla="*/ 5863233 w 5863233"/>
              <a:gd name="csY3" fmla="*/ 218182 h 1068574"/>
              <a:gd name="csX0" fmla="*/ 0 w 5854887"/>
              <a:gd name="csY0" fmla="*/ 1099887 h 1099887"/>
              <a:gd name="csX1" fmla="*/ 3087581 w 5854887"/>
              <a:gd name="csY1" fmla="*/ 660975 h 1099887"/>
              <a:gd name="csX2" fmla="*/ 4106225 w 5854887"/>
              <a:gd name="csY2" fmla="*/ 293571 h 1099887"/>
              <a:gd name="csX3" fmla="*/ 5854887 w 5854887"/>
              <a:gd name="csY3" fmla="*/ 148911 h 1099887"/>
              <a:gd name="csX0" fmla="*/ 0 w 5854887"/>
              <a:gd name="csY0" fmla="*/ 1110554 h 1110554"/>
              <a:gd name="csX1" fmla="*/ 3087581 w 5854887"/>
              <a:gd name="csY1" fmla="*/ 671642 h 1110554"/>
              <a:gd name="csX2" fmla="*/ 4106225 w 5854887"/>
              <a:gd name="csY2" fmla="*/ 304238 h 1110554"/>
              <a:gd name="csX3" fmla="*/ 5854887 w 5854887"/>
              <a:gd name="csY3" fmla="*/ 159578 h 11105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5854887" h="1110554">
                <a:moveTo>
                  <a:pt x="0" y="1110554"/>
                </a:moveTo>
                <a:cubicBezTo>
                  <a:pt x="1636624" y="1061024"/>
                  <a:pt x="2472035" y="1258382"/>
                  <a:pt x="3087581" y="671642"/>
                </a:cubicBezTo>
                <a:cubicBezTo>
                  <a:pt x="3408903" y="363520"/>
                  <a:pt x="3791062" y="641042"/>
                  <a:pt x="4106225" y="304238"/>
                </a:cubicBezTo>
                <a:cubicBezTo>
                  <a:pt x="4494373" y="-265190"/>
                  <a:pt x="5600275" y="134646"/>
                  <a:pt x="5854887" y="159578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A56CBD-4A19-8A05-4C66-C4ECC3E96F12}"/>
              </a:ext>
            </a:extLst>
          </p:cNvPr>
          <p:cNvCxnSpPr/>
          <p:nvPr/>
        </p:nvCxnSpPr>
        <p:spPr>
          <a:xfrm>
            <a:off x="543623" y="1834244"/>
            <a:ext cx="2345881" cy="0"/>
          </a:xfrm>
          <a:prstGeom prst="line">
            <a:avLst/>
          </a:pr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898691-92FD-99A5-D828-C1ACEDA69CF5}"/>
              </a:ext>
            </a:extLst>
          </p:cNvPr>
          <p:cNvCxnSpPr>
            <a:cxnSpLocks/>
          </p:cNvCxnSpPr>
          <p:nvPr/>
        </p:nvCxnSpPr>
        <p:spPr>
          <a:xfrm>
            <a:off x="3433127" y="1834244"/>
            <a:ext cx="1989265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5891134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576CC-2813-8D70-1245-31D9870C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9;p16">
            <a:extLst>
              <a:ext uri="{FF2B5EF4-FFF2-40B4-BE49-F238E27FC236}">
                <a16:creationId xmlns:a16="http://schemas.microsoft.com/office/drawing/2014/main" id="{1F088413-E61D-44A0-97AB-964712C6C7D8}"/>
              </a:ext>
            </a:extLst>
          </p:cNvPr>
          <p:cNvSpPr txBox="1"/>
          <p:nvPr/>
        </p:nvSpPr>
        <p:spPr>
          <a:xfrm>
            <a:off x="474602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Asset-based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physical money</a:t>
            </a:r>
          </a:p>
        </p:txBody>
      </p:sp>
      <p:sp>
        <p:nvSpPr>
          <p:cNvPr id="2" name="Google Shape;69;p16">
            <a:extLst>
              <a:ext uri="{FF2B5EF4-FFF2-40B4-BE49-F238E27FC236}">
                <a16:creationId xmlns:a16="http://schemas.microsoft.com/office/drawing/2014/main" id="{B5A4E9B8-D410-B8BF-A280-E6B81DA0EAE1}"/>
              </a:ext>
            </a:extLst>
          </p:cNvPr>
          <p:cNvSpPr txBox="1"/>
          <p:nvPr/>
        </p:nvSpPr>
        <p:spPr>
          <a:xfrm>
            <a:off x="3318431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Debt-based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ledger money</a:t>
            </a:r>
          </a:p>
        </p:txBody>
      </p:sp>
      <p:sp>
        <p:nvSpPr>
          <p:cNvPr id="3" name="Google Shape;69;p16">
            <a:extLst>
              <a:ext uri="{FF2B5EF4-FFF2-40B4-BE49-F238E27FC236}">
                <a16:creationId xmlns:a16="http://schemas.microsoft.com/office/drawing/2014/main" id="{74CCF0D9-E559-FE6C-93DF-46ABEE567F41}"/>
              </a:ext>
            </a:extLst>
          </p:cNvPr>
          <p:cNvSpPr txBox="1"/>
          <p:nvPr/>
        </p:nvSpPr>
        <p:spPr>
          <a:xfrm>
            <a:off x="6162260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Asset-based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ledger money</a:t>
            </a:r>
          </a:p>
        </p:txBody>
      </p:sp>
      <p:sp>
        <p:nvSpPr>
          <p:cNvPr id="4" name="Google Shape;94;p20">
            <a:extLst>
              <a:ext uri="{FF2B5EF4-FFF2-40B4-BE49-F238E27FC236}">
                <a16:creationId xmlns:a16="http://schemas.microsoft.com/office/drawing/2014/main" id="{390FA838-97F3-D517-99B7-BD27FFEBBE4B}"/>
              </a:ext>
            </a:extLst>
          </p:cNvPr>
          <p:cNvSpPr txBox="1"/>
          <p:nvPr/>
        </p:nvSpPr>
        <p:spPr>
          <a:xfrm>
            <a:off x="543623" y="398400"/>
            <a:ext cx="7375875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Three monetary epochs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221683-A404-FEFA-6575-F499C415C834}"/>
              </a:ext>
            </a:extLst>
          </p:cNvPr>
          <p:cNvCxnSpPr/>
          <p:nvPr/>
        </p:nvCxnSpPr>
        <p:spPr>
          <a:xfrm>
            <a:off x="503865" y="4025746"/>
            <a:ext cx="7876808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Google Shape;69;p16">
            <a:extLst>
              <a:ext uri="{FF2B5EF4-FFF2-40B4-BE49-F238E27FC236}">
                <a16:creationId xmlns:a16="http://schemas.microsoft.com/office/drawing/2014/main" id="{D2D16C93-9E73-6FFE-41BB-1BBF607BDBC6}"/>
              </a:ext>
            </a:extLst>
          </p:cNvPr>
          <p:cNvSpPr txBox="1"/>
          <p:nvPr/>
        </p:nvSpPr>
        <p:spPr>
          <a:xfrm>
            <a:off x="364875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3000 BC</a:t>
            </a:r>
          </a:p>
        </p:txBody>
      </p:sp>
      <p:sp>
        <p:nvSpPr>
          <p:cNvPr id="8" name="Google Shape;69;p16">
            <a:extLst>
              <a:ext uri="{FF2B5EF4-FFF2-40B4-BE49-F238E27FC236}">
                <a16:creationId xmlns:a16="http://schemas.microsoft.com/office/drawing/2014/main" id="{D77A61D7-20CB-CCA9-9EB5-883F65918EE2}"/>
              </a:ext>
            </a:extLst>
          </p:cNvPr>
          <p:cNvSpPr txBox="1"/>
          <p:nvPr/>
        </p:nvSpPr>
        <p:spPr>
          <a:xfrm>
            <a:off x="3878834" y="4025746"/>
            <a:ext cx="1126870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1600 CE</a:t>
            </a:r>
          </a:p>
        </p:txBody>
      </p:sp>
      <p:sp>
        <p:nvSpPr>
          <p:cNvPr id="9" name="Google Shape;69;p16">
            <a:extLst>
              <a:ext uri="{FF2B5EF4-FFF2-40B4-BE49-F238E27FC236}">
                <a16:creationId xmlns:a16="http://schemas.microsoft.com/office/drawing/2014/main" id="{CC702D23-2FEB-2C2C-6960-F9B473D7F71B}"/>
              </a:ext>
            </a:extLst>
          </p:cNvPr>
          <p:cNvSpPr txBox="1"/>
          <p:nvPr/>
        </p:nvSpPr>
        <p:spPr>
          <a:xfrm>
            <a:off x="6665577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2009 CE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CBAC10C-3CC5-F07D-77B2-0E4BB567046C}"/>
              </a:ext>
            </a:extLst>
          </p:cNvPr>
          <p:cNvSpPr/>
          <p:nvPr/>
        </p:nvSpPr>
        <p:spPr>
          <a:xfrm>
            <a:off x="530352" y="3204464"/>
            <a:ext cx="7886897" cy="802994"/>
          </a:xfrm>
          <a:custGeom>
            <a:avLst/>
            <a:gdLst>
              <a:gd name="csX0" fmla="*/ 0 w 8366760"/>
              <a:gd name="csY0" fmla="*/ 694992 h 749856"/>
              <a:gd name="csX1" fmla="*/ 1600200 w 8366760"/>
              <a:gd name="csY1" fmla="*/ 48 h 749856"/>
              <a:gd name="csX2" fmla="*/ 3950208 w 8366760"/>
              <a:gd name="csY2" fmla="*/ 658416 h 749856"/>
              <a:gd name="csX3" fmla="*/ 7260336 w 8366760"/>
              <a:gd name="csY3" fmla="*/ 548688 h 749856"/>
              <a:gd name="csX4" fmla="*/ 8366760 w 8366760"/>
              <a:gd name="csY4" fmla="*/ 749856 h 749856"/>
              <a:gd name="csX0" fmla="*/ 0 w 8366760"/>
              <a:gd name="csY0" fmla="*/ 696994 h 751858"/>
              <a:gd name="csX1" fmla="*/ 1600200 w 8366760"/>
              <a:gd name="csY1" fmla="*/ 2050 h 751858"/>
              <a:gd name="csX2" fmla="*/ 3830967 w 8366760"/>
              <a:gd name="csY2" fmla="*/ 485967 h 751858"/>
              <a:gd name="csX3" fmla="*/ 7260336 w 8366760"/>
              <a:gd name="csY3" fmla="*/ 550690 h 751858"/>
              <a:gd name="csX4" fmla="*/ 8366760 w 8366760"/>
              <a:gd name="csY4" fmla="*/ 751858 h 751858"/>
              <a:gd name="csX0" fmla="*/ 0 w 8366760"/>
              <a:gd name="csY0" fmla="*/ 697036 h 751900"/>
              <a:gd name="csX1" fmla="*/ 1600200 w 8366760"/>
              <a:gd name="csY1" fmla="*/ 2092 h 751900"/>
              <a:gd name="csX2" fmla="*/ 3830967 w 8366760"/>
              <a:gd name="csY2" fmla="*/ 486009 h 751900"/>
              <a:gd name="csX3" fmla="*/ 7389514 w 8366760"/>
              <a:gd name="csY3" fmla="*/ 606239 h 751900"/>
              <a:gd name="csX4" fmla="*/ 8366760 w 8366760"/>
              <a:gd name="csY4" fmla="*/ 751900 h 751900"/>
              <a:gd name="csX0" fmla="*/ 0 w 8366760"/>
              <a:gd name="csY0" fmla="*/ 696983 h 751847"/>
              <a:gd name="csX1" fmla="*/ 1600200 w 8366760"/>
              <a:gd name="csY1" fmla="*/ 2039 h 751847"/>
              <a:gd name="csX2" fmla="*/ 3830967 w 8366760"/>
              <a:gd name="csY2" fmla="*/ 485956 h 751847"/>
              <a:gd name="csX3" fmla="*/ 7051664 w 8366760"/>
              <a:gd name="csY3" fmla="*/ 534819 h 751847"/>
              <a:gd name="csX4" fmla="*/ 8366760 w 8366760"/>
              <a:gd name="csY4" fmla="*/ 751847 h 751847"/>
              <a:gd name="csX0" fmla="*/ 0 w 8366760"/>
              <a:gd name="csY0" fmla="*/ 697061 h 751925"/>
              <a:gd name="csX1" fmla="*/ 1600200 w 8366760"/>
              <a:gd name="csY1" fmla="*/ 2117 h 751925"/>
              <a:gd name="csX2" fmla="*/ 3830967 w 8366760"/>
              <a:gd name="csY2" fmla="*/ 486034 h 751925"/>
              <a:gd name="csX3" fmla="*/ 7111284 w 8366760"/>
              <a:gd name="csY3" fmla="*/ 637982 h 751925"/>
              <a:gd name="csX4" fmla="*/ 8366760 w 8366760"/>
              <a:gd name="csY4" fmla="*/ 751925 h 751925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6949 h 696949"/>
              <a:gd name="csX1" fmla="*/ 1600200 w 8366760"/>
              <a:gd name="csY1" fmla="*/ 2005 h 696949"/>
              <a:gd name="csX2" fmla="*/ 3830967 w 8366760"/>
              <a:gd name="csY2" fmla="*/ 485922 h 696949"/>
              <a:gd name="csX3" fmla="*/ 7180842 w 8366760"/>
              <a:gd name="csY3" fmla="*/ 487207 h 696949"/>
              <a:gd name="csX4" fmla="*/ 8366760 w 8366760"/>
              <a:gd name="csY4" fmla="*/ 680446 h 696949"/>
              <a:gd name="csX0" fmla="*/ 0 w 8615179"/>
              <a:gd name="csY0" fmla="*/ 696949 h 696949"/>
              <a:gd name="csX1" fmla="*/ 1600200 w 8615179"/>
              <a:gd name="csY1" fmla="*/ 2005 h 696949"/>
              <a:gd name="csX2" fmla="*/ 3830967 w 8615179"/>
              <a:gd name="csY2" fmla="*/ 485922 h 696949"/>
              <a:gd name="csX3" fmla="*/ 7180842 w 8615179"/>
              <a:gd name="csY3" fmla="*/ 487207 h 696949"/>
              <a:gd name="csX4" fmla="*/ 8615179 w 8615179"/>
              <a:gd name="csY4" fmla="*/ 410839 h 696949"/>
              <a:gd name="csX0" fmla="*/ 0 w 8615179"/>
              <a:gd name="csY0" fmla="*/ 696868 h 696868"/>
              <a:gd name="csX1" fmla="*/ 1600200 w 8615179"/>
              <a:gd name="csY1" fmla="*/ 1924 h 696868"/>
              <a:gd name="csX2" fmla="*/ 3830967 w 8615179"/>
              <a:gd name="csY2" fmla="*/ 485841 h 696868"/>
              <a:gd name="csX3" fmla="*/ 7151032 w 8615179"/>
              <a:gd name="csY3" fmla="*/ 368182 h 696868"/>
              <a:gd name="csX4" fmla="*/ 8615179 w 8615179"/>
              <a:gd name="csY4" fmla="*/ 410758 h 696868"/>
              <a:gd name="csX0" fmla="*/ 0 w 8615179"/>
              <a:gd name="csY0" fmla="*/ 696863 h 696863"/>
              <a:gd name="csX1" fmla="*/ 1600200 w 8615179"/>
              <a:gd name="csY1" fmla="*/ 1919 h 696863"/>
              <a:gd name="csX2" fmla="*/ 3830967 w 8615179"/>
              <a:gd name="csY2" fmla="*/ 485836 h 696863"/>
              <a:gd name="csX3" fmla="*/ 7280210 w 8615179"/>
              <a:gd name="csY3" fmla="*/ 360247 h 696863"/>
              <a:gd name="csX4" fmla="*/ 8615179 w 8615179"/>
              <a:gd name="csY4" fmla="*/ 410753 h 696863"/>
              <a:gd name="csX0" fmla="*/ 0 w 8615179"/>
              <a:gd name="csY0" fmla="*/ 696837 h 696837"/>
              <a:gd name="csX1" fmla="*/ 1600200 w 8615179"/>
              <a:gd name="csY1" fmla="*/ 1893 h 696837"/>
              <a:gd name="csX2" fmla="*/ 3830967 w 8615179"/>
              <a:gd name="csY2" fmla="*/ 485810 h 696837"/>
              <a:gd name="csX3" fmla="*/ 7290147 w 8615179"/>
              <a:gd name="csY3" fmla="*/ 320573 h 696837"/>
              <a:gd name="csX4" fmla="*/ 8615179 w 8615179"/>
              <a:gd name="csY4" fmla="*/ 410727 h 696837"/>
              <a:gd name="csX0" fmla="*/ 0 w 8615179"/>
              <a:gd name="csY0" fmla="*/ 696938 h 696938"/>
              <a:gd name="csX1" fmla="*/ 1600200 w 8615179"/>
              <a:gd name="csY1" fmla="*/ 1994 h 696938"/>
              <a:gd name="csX2" fmla="*/ 3830967 w 8615179"/>
              <a:gd name="csY2" fmla="*/ 485911 h 696938"/>
              <a:gd name="csX3" fmla="*/ 3864469 w 8615179"/>
              <a:gd name="csY3" fmla="*/ 472840 h 696938"/>
              <a:gd name="csX4" fmla="*/ 7290147 w 8615179"/>
              <a:gd name="csY4" fmla="*/ 320674 h 696938"/>
              <a:gd name="csX5" fmla="*/ 8615179 w 8615179"/>
              <a:gd name="csY5" fmla="*/ 410828 h 696938"/>
              <a:gd name="csX0" fmla="*/ 0 w 8615179"/>
              <a:gd name="csY0" fmla="*/ 697069 h 697069"/>
              <a:gd name="csX1" fmla="*/ 1600200 w 8615179"/>
              <a:gd name="csY1" fmla="*/ 2125 h 697069"/>
              <a:gd name="csX2" fmla="*/ 3830967 w 8615179"/>
              <a:gd name="csY2" fmla="*/ 486042 h 697069"/>
              <a:gd name="csX3" fmla="*/ 4244909 w 8615179"/>
              <a:gd name="csY3" fmla="*/ 647423 h 697069"/>
              <a:gd name="csX4" fmla="*/ 7290147 w 8615179"/>
              <a:gd name="csY4" fmla="*/ 320805 h 697069"/>
              <a:gd name="csX5" fmla="*/ 8615179 w 8615179"/>
              <a:gd name="csY5" fmla="*/ 410959 h 697069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51 h 697051"/>
              <a:gd name="csX1" fmla="*/ 1600200 w 8585144"/>
              <a:gd name="csY1" fmla="*/ 2107 h 697051"/>
              <a:gd name="csX2" fmla="*/ 3830967 w 8585144"/>
              <a:gd name="csY2" fmla="*/ 486024 h 697051"/>
              <a:gd name="csX3" fmla="*/ 4825582 w 8585144"/>
              <a:gd name="csY3" fmla="*/ 623616 h 697051"/>
              <a:gd name="csX4" fmla="*/ 7270124 w 8585144"/>
              <a:gd name="csY4" fmla="*/ 598324 h 697051"/>
              <a:gd name="csX5" fmla="*/ 8585144 w 8585144"/>
              <a:gd name="csY5" fmla="*/ 466448 h 697051"/>
              <a:gd name="csX0" fmla="*/ 0 w 8585144"/>
              <a:gd name="csY0" fmla="*/ 696890 h 696890"/>
              <a:gd name="csX1" fmla="*/ 1600200 w 8585144"/>
              <a:gd name="csY1" fmla="*/ 1946 h 696890"/>
              <a:gd name="csX2" fmla="*/ 3830967 w 8585144"/>
              <a:gd name="csY2" fmla="*/ 485863 h 696890"/>
              <a:gd name="csX3" fmla="*/ 4765512 w 8585144"/>
              <a:gd name="csY3" fmla="*/ 401426 h 696890"/>
              <a:gd name="csX4" fmla="*/ 7270124 w 8585144"/>
              <a:gd name="csY4" fmla="*/ 598163 h 696890"/>
              <a:gd name="csX5" fmla="*/ 8585144 w 8585144"/>
              <a:gd name="csY5" fmla="*/ 466287 h 696890"/>
              <a:gd name="csX0" fmla="*/ 0 w 8585144"/>
              <a:gd name="csY0" fmla="*/ 710115 h 710115"/>
              <a:gd name="csX1" fmla="*/ 1600200 w 8585144"/>
              <a:gd name="csY1" fmla="*/ 15171 h 710115"/>
              <a:gd name="csX2" fmla="*/ 3580678 w 8585144"/>
              <a:gd name="csY2" fmla="*/ 245340 h 710115"/>
              <a:gd name="csX3" fmla="*/ 4765512 w 8585144"/>
              <a:gd name="csY3" fmla="*/ 414651 h 710115"/>
              <a:gd name="csX4" fmla="*/ 7270124 w 8585144"/>
              <a:gd name="csY4" fmla="*/ 611388 h 710115"/>
              <a:gd name="csX5" fmla="*/ 8585144 w 8585144"/>
              <a:gd name="csY5" fmla="*/ 479512 h 710115"/>
              <a:gd name="csX0" fmla="*/ 0 w 8585144"/>
              <a:gd name="csY0" fmla="*/ 711485 h 711485"/>
              <a:gd name="csX1" fmla="*/ 1600200 w 8585144"/>
              <a:gd name="csY1" fmla="*/ 16541 h 711485"/>
              <a:gd name="csX2" fmla="*/ 3580678 w 8585144"/>
              <a:gd name="csY2" fmla="*/ 246710 h 711485"/>
              <a:gd name="csX3" fmla="*/ 5015802 w 8585144"/>
              <a:gd name="csY3" fmla="*/ 574614 h 711485"/>
              <a:gd name="csX4" fmla="*/ 7270124 w 8585144"/>
              <a:gd name="csY4" fmla="*/ 612758 h 711485"/>
              <a:gd name="csX5" fmla="*/ 8585144 w 8585144"/>
              <a:gd name="csY5" fmla="*/ 480882 h 711485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848 h 711848"/>
              <a:gd name="csX1" fmla="*/ 1600200 w 8585144"/>
              <a:gd name="csY1" fmla="*/ 16904 h 711848"/>
              <a:gd name="csX2" fmla="*/ 3580678 w 8585144"/>
              <a:gd name="csY2" fmla="*/ 247073 h 711848"/>
              <a:gd name="csX3" fmla="*/ 7270124 w 8585144"/>
              <a:gd name="csY3" fmla="*/ 613121 h 711848"/>
              <a:gd name="csX4" fmla="*/ 8585144 w 8585144"/>
              <a:gd name="csY4" fmla="*/ 481245 h 711848"/>
              <a:gd name="csX0" fmla="*/ 0 w 8585144"/>
              <a:gd name="csY0" fmla="*/ 700851 h 700851"/>
              <a:gd name="csX1" fmla="*/ 1600200 w 8585144"/>
              <a:gd name="csY1" fmla="*/ 5907 h 700851"/>
              <a:gd name="csX2" fmla="*/ 4111292 w 8585144"/>
              <a:gd name="csY2" fmla="*/ 378810 h 700851"/>
              <a:gd name="csX3" fmla="*/ 7270124 w 8585144"/>
              <a:gd name="csY3" fmla="*/ 602124 h 700851"/>
              <a:gd name="csX4" fmla="*/ 8585144 w 8585144"/>
              <a:gd name="csY4" fmla="*/ 470248 h 700851"/>
              <a:gd name="csX0" fmla="*/ 0 w 8585144"/>
              <a:gd name="csY0" fmla="*/ 696378 h 696378"/>
              <a:gd name="csX1" fmla="*/ 1600200 w 8585144"/>
              <a:gd name="csY1" fmla="*/ 1434 h 696378"/>
              <a:gd name="csX2" fmla="*/ 4641906 w 8585144"/>
              <a:gd name="csY2" fmla="*/ 517070 h 696378"/>
              <a:gd name="csX3" fmla="*/ 7270124 w 8585144"/>
              <a:gd name="csY3" fmla="*/ 597651 h 696378"/>
              <a:gd name="csX4" fmla="*/ 8585144 w 8585144"/>
              <a:gd name="csY4" fmla="*/ 465775 h 696378"/>
              <a:gd name="csX0" fmla="*/ 0 w 8585144"/>
              <a:gd name="csY0" fmla="*/ 695490 h 695490"/>
              <a:gd name="csX1" fmla="*/ 1600200 w 8585144"/>
              <a:gd name="csY1" fmla="*/ 546 h 695490"/>
              <a:gd name="csX2" fmla="*/ 4782068 w 8585144"/>
              <a:gd name="csY2" fmla="*/ 579619 h 695490"/>
              <a:gd name="csX3" fmla="*/ 7270124 w 8585144"/>
              <a:gd name="csY3" fmla="*/ 596763 h 695490"/>
              <a:gd name="csX4" fmla="*/ 8585144 w 8585144"/>
              <a:gd name="csY4" fmla="*/ 464887 h 695490"/>
              <a:gd name="csX0" fmla="*/ 0 w 8585144"/>
              <a:gd name="csY0" fmla="*/ 698335 h 698335"/>
              <a:gd name="csX1" fmla="*/ 1600200 w 8585144"/>
              <a:gd name="csY1" fmla="*/ 3391 h 698335"/>
              <a:gd name="csX2" fmla="*/ 4982300 w 8585144"/>
              <a:gd name="csY2" fmla="*/ 439731 h 698335"/>
              <a:gd name="csX3" fmla="*/ 7270124 w 8585144"/>
              <a:gd name="csY3" fmla="*/ 599608 h 698335"/>
              <a:gd name="csX4" fmla="*/ 8585144 w 8585144"/>
              <a:gd name="csY4" fmla="*/ 467732 h 698335"/>
              <a:gd name="csX0" fmla="*/ 0 w 8585144"/>
              <a:gd name="csY0" fmla="*/ 698088 h 698088"/>
              <a:gd name="csX1" fmla="*/ 1600200 w 8585144"/>
              <a:gd name="csY1" fmla="*/ 3144 h 698088"/>
              <a:gd name="csX2" fmla="*/ 5192544 w 8585144"/>
              <a:gd name="csY2" fmla="*/ 447413 h 698088"/>
              <a:gd name="csX3" fmla="*/ 7270124 w 8585144"/>
              <a:gd name="csY3" fmla="*/ 599361 h 698088"/>
              <a:gd name="csX4" fmla="*/ 8585144 w 8585144"/>
              <a:gd name="csY4" fmla="*/ 467485 h 698088"/>
              <a:gd name="csX0" fmla="*/ 0 w 8585144"/>
              <a:gd name="csY0" fmla="*/ 697853 h 697853"/>
              <a:gd name="csX1" fmla="*/ 1600200 w 8585144"/>
              <a:gd name="csY1" fmla="*/ 2909 h 697853"/>
              <a:gd name="csX2" fmla="*/ 5392775 w 8585144"/>
              <a:gd name="csY2" fmla="*/ 455108 h 697853"/>
              <a:gd name="csX3" fmla="*/ 7270124 w 8585144"/>
              <a:gd name="csY3" fmla="*/ 599126 h 697853"/>
              <a:gd name="csX4" fmla="*/ 8585144 w 8585144"/>
              <a:gd name="csY4" fmla="*/ 467250 h 697853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48251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6023505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5923389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182 h 697182"/>
              <a:gd name="csX1" fmla="*/ 1600200 w 8635202"/>
              <a:gd name="csY1" fmla="*/ 2238 h 697182"/>
              <a:gd name="csX2" fmla="*/ 5923389 w 8635202"/>
              <a:gd name="csY2" fmla="*/ 478226 h 697182"/>
              <a:gd name="csX3" fmla="*/ 7148950 w 8635202"/>
              <a:gd name="csY3" fmla="*/ 553703 h 697182"/>
              <a:gd name="csX4" fmla="*/ 8635202 w 8635202"/>
              <a:gd name="csY4" fmla="*/ 553806 h 697182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553844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6915 h 696915"/>
              <a:gd name="csX1" fmla="*/ 1600200 w 8635202"/>
              <a:gd name="csY1" fmla="*/ 1971 h 696915"/>
              <a:gd name="csX2" fmla="*/ 6337661 w 8635202"/>
              <a:gd name="csY2" fmla="*/ 505302 h 696915"/>
              <a:gd name="csX3" fmla="*/ 7137444 w 8635202"/>
              <a:gd name="csY3" fmla="*/ 589894 h 696915"/>
              <a:gd name="csX4" fmla="*/ 8635202 w 8635202"/>
              <a:gd name="csY4" fmla="*/ 462394 h 696915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75 h 696575"/>
              <a:gd name="csX1" fmla="*/ 1600200 w 8635202"/>
              <a:gd name="csY1" fmla="*/ 1631 h 696575"/>
              <a:gd name="csX2" fmla="*/ 6337661 w 8635202"/>
              <a:gd name="csY2" fmla="*/ 504962 h 696575"/>
              <a:gd name="csX3" fmla="*/ 7137444 w 8635202"/>
              <a:gd name="csY3" fmla="*/ 589554 h 696575"/>
              <a:gd name="csX4" fmla="*/ 8635202 w 8635202"/>
              <a:gd name="csY4" fmla="*/ 462054 h 696575"/>
              <a:gd name="csX0" fmla="*/ 0 w 8635202"/>
              <a:gd name="csY0" fmla="*/ 696607 h 696607"/>
              <a:gd name="csX1" fmla="*/ 1600200 w 8635202"/>
              <a:gd name="csY1" fmla="*/ 1663 h 696607"/>
              <a:gd name="csX2" fmla="*/ 6337661 w 8635202"/>
              <a:gd name="csY2" fmla="*/ 504994 h 696607"/>
              <a:gd name="csX3" fmla="*/ 7137444 w 8635202"/>
              <a:gd name="csY3" fmla="*/ 589586 h 696607"/>
              <a:gd name="csX4" fmla="*/ 8635202 w 8635202"/>
              <a:gd name="csY4" fmla="*/ 462086 h 696607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16 h 696516"/>
              <a:gd name="csX1" fmla="*/ 1600200 w 8635202"/>
              <a:gd name="csY1" fmla="*/ 1572 h 696516"/>
              <a:gd name="csX2" fmla="*/ 6337661 w 8635202"/>
              <a:gd name="csY2" fmla="*/ 504903 h 696516"/>
              <a:gd name="csX3" fmla="*/ 7137444 w 8635202"/>
              <a:gd name="csY3" fmla="*/ 589495 h 696516"/>
              <a:gd name="csX4" fmla="*/ 8635202 w 8635202"/>
              <a:gd name="csY4" fmla="*/ 461995 h 696516"/>
              <a:gd name="csX0" fmla="*/ 0 w 8635202"/>
              <a:gd name="csY0" fmla="*/ 696351 h 696351"/>
              <a:gd name="csX1" fmla="*/ 1600200 w 8635202"/>
              <a:gd name="csY1" fmla="*/ 1407 h 696351"/>
              <a:gd name="csX2" fmla="*/ 6510274 w 8635202"/>
              <a:gd name="csY2" fmla="*/ 513853 h 696351"/>
              <a:gd name="csX3" fmla="*/ 7137444 w 8635202"/>
              <a:gd name="csY3" fmla="*/ 589330 h 696351"/>
              <a:gd name="csX4" fmla="*/ 8635202 w 8635202"/>
              <a:gd name="csY4" fmla="*/ 461830 h 6963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8635202" h="696351">
                <a:moveTo>
                  <a:pt x="0" y="696351"/>
                </a:moveTo>
                <a:cubicBezTo>
                  <a:pt x="470916" y="351927"/>
                  <a:pt x="515154" y="31823"/>
                  <a:pt x="1600200" y="1407"/>
                </a:cubicBezTo>
                <a:cubicBezTo>
                  <a:pt x="2685246" y="-29009"/>
                  <a:pt x="6289362" y="443210"/>
                  <a:pt x="6510274" y="513853"/>
                </a:cubicBezTo>
                <a:cubicBezTo>
                  <a:pt x="6731186" y="584496"/>
                  <a:pt x="7080356" y="590316"/>
                  <a:pt x="7137444" y="589330"/>
                </a:cubicBezTo>
                <a:cubicBezTo>
                  <a:pt x="8176185" y="562552"/>
                  <a:pt x="8400204" y="535389"/>
                  <a:pt x="8635202" y="461830"/>
                </a:cubicBezTo>
              </a:path>
            </a:pathLst>
          </a:cu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C4C4BB-5F2C-53BA-40B3-2474CF813D8A}"/>
              </a:ext>
            </a:extLst>
          </p:cNvPr>
          <p:cNvSpPr/>
          <p:nvPr/>
        </p:nvSpPr>
        <p:spPr>
          <a:xfrm>
            <a:off x="1938527" y="2905304"/>
            <a:ext cx="6414714" cy="1110554"/>
          </a:xfrm>
          <a:custGeom>
            <a:avLst/>
            <a:gdLst>
              <a:gd name="csX0" fmla="*/ 0 w 4544568"/>
              <a:gd name="csY0" fmla="*/ 941832 h 941832"/>
              <a:gd name="csX1" fmla="*/ 2194560 w 4544568"/>
              <a:gd name="csY1" fmla="*/ 173736 h 941832"/>
              <a:gd name="csX2" fmla="*/ 4544568 w 4544568"/>
              <a:gd name="csY2" fmla="*/ 0 h 941832"/>
              <a:gd name="csX0" fmla="*/ 0 w 6722869"/>
              <a:gd name="csY0" fmla="*/ 969264 h 969264"/>
              <a:gd name="csX1" fmla="*/ 4372861 w 6722869"/>
              <a:gd name="csY1" fmla="*/ 173736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4372861 w 6722869"/>
              <a:gd name="csY1" fmla="*/ 173736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3888794 w 6722869"/>
              <a:gd name="csY1" fmla="*/ 146304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3888794 w 6722869"/>
              <a:gd name="csY1" fmla="*/ 146304 h 969264"/>
              <a:gd name="csX2" fmla="*/ 6722869 w 6722869"/>
              <a:gd name="csY2" fmla="*/ 0 h 969264"/>
              <a:gd name="csX0" fmla="*/ 0 w 6722869"/>
              <a:gd name="csY0" fmla="*/ 1058262 h 1058262"/>
              <a:gd name="csX1" fmla="*/ 3888794 w 6722869"/>
              <a:gd name="csY1" fmla="*/ 235302 h 1058262"/>
              <a:gd name="csX2" fmla="*/ 6722869 w 6722869"/>
              <a:gd name="csY2" fmla="*/ 88998 h 1058262"/>
              <a:gd name="csX0" fmla="*/ 0 w 6722869"/>
              <a:gd name="csY0" fmla="*/ 972998 h 972998"/>
              <a:gd name="csX1" fmla="*/ 3863756 w 6722869"/>
              <a:gd name="csY1" fmla="*/ 342062 h 972998"/>
              <a:gd name="csX2" fmla="*/ 6722869 w 6722869"/>
              <a:gd name="csY2" fmla="*/ 3734 h 972998"/>
              <a:gd name="csX0" fmla="*/ 0 w 6722869"/>
              <a:gd name="csY0" fmla="*/ 1078735 h 1078735"/>
              <a:gd name="csX1" fmla="*/ 3863756 w 6722869"/>
              <a:gd name="csY1" fmla="*/ 447799 h 1078735"/>
              <a:gd name="csX2" fmla="*/ 6722869 w 6722869"/>
              <a:gd name="csY2" fmla="*/ 109471 h 1078735"/>
              <a:gd name="csX0" fmla="*/ 0 w 5871579"/>
              <a:gd name="csY0" fmla="*/ 1069591 h 1069591"/>
              <a:gd name="csX1" fmla="*/ 3012466 w 5871579"/>
              <a:gd name="csY1" fmla="*/ 447799 h 1069591"/>
              <a:gd name="csX2" fmla="*/ 5871579 w 5871579"/>
              <a:gd name="csY2" fmla="*/ 109471 h 1069591"/>
              <a:gd name="csX0" fmla="*/ 0 w 5871579"/>
              <a:gd name="csY0" fmla="*/ 1069591 h 1075306"/>
              <a:gd name="csX1" fmla="*/ 3012466 w 5871579"/>
              <a:gd name="csY1" fmla="*/ 447799 h 1075306"/>
              <a:gd name="csX2" fmla="*/ 5871579 w 5871579"/>
              <a:gd name="csY2" fmla="*/ 109471 h 1075306"/>
              <a:gd name="csX0" fmla="*/ 0 w 5871579"/>
              <a:gd name="csY0" fmla="*/ 1069591 h 1076243"/>
              <a:gd name="csX1" fmla="*/ 3012466 w 5871579"/>
              <a:gd name="csY1" fmla="*/ 447799 h 1076243"/>
              <a:gd name="csX2" fmla="*/ 5871579 w 5871579"/>
              <a:gd name="csY2" fmla="*/ 109471 h 1076243"/>
              <a:gd name="csX0" fmla="*/ 0 w 5871579"/>
              <a:gd name="csY0" fmla="*/ 1041939 h 1048591"/>
              <a:gd name="csX1" fmla="*/ 3012466 w 5871579"/>
              <a:gd name="csY1" fmla="*/ 420147 h 1048591"/>
              <a:gd name="csX2" fmla="*/ 5871579 w 5871579"/>
              <a:gd name="csY2" fmla="*/ 145827 h 1048591"/>
              <a:gd name="csX0" fmla="*/ 0 w 5871579"/>
              <a:gd name="csY0" fmla="*/ 1092031 h 1098683"/>
              <a:gd name="csX1" fmla="*/ 3012466 w 5871579"/>
              <a:gd name="csY1" fmla="*/ 470239 h 1098683"/>
              <a:gd name="csX2" fmla="*/ 5871579 w 5871579"/>
              <a:gd name="csY2" fmla="*/ 195919 h 1098683"/>
              <a:gd name="csX0" fmla="*/ 0 w 5863233"/>
              <a:gd name="csY0" fmla="*/ 1044710 h 1051362"/>
              <a:gd name="csX1" fmla="*/ 3012466 w 5863233"/>
              <a:gd name="csY1" fmla="*/ 422918 h 1051362"/>
              <a:gd name="csX2" fmla="*/ 5863233 w 5863233"/>
              <a:gd name="csY2" fmla="*/ 258326 h 1051362"/>
              <a:gd name="csX0" fmla="*/ 0 w 5854887"/>
              <a:gd name="csY0" fmla="*/ 1075277 h 1081929"/>
              <a:gd name="csX1" fmla="*/ 3012466 w 5854887"/>
              <a:gd name="csY1" fmla="*/ 453485 h 1081929"/>
              <a:gd name="csX2" fmla="*/ 5854887 w 5854887"/>
              <a:gd name="csY2" fmla="*/ 215741 h 1081929"/>
              <a:gd name="csX0" fmla="*/ 0 w 5854887"/>
              <a:gd name="csY0" fmla="*/ 1072133 h 1078785"/>
              <a:gd name="csX1" fmla="*/ 3012466 w 5854887"/>
              <a:gd name="csY1" fmla="*/ 450341 h 1078785"/>
              <a:gd name="csX2" fmla="*/ 5854887 w 5854887"/>
              <a:gd name="csY2" fmla="*/ 212597 h 1078785"/>
              <a:gd name="csX0" fmla="*/ 0 w 5854887"/>
              <a:gd name="csY0" fmla="*/ 1037893 h 1047146"/>
              <a:gd name="csX1" fmla="*/ 2670281 w 5854887"/>
              <a:gd name="csY1" fmla="*/ 480109 h 1047146"/>
              <a:gd name="csX2" fmla="*/ 5854887 w 5854887"/>
              <a:gd name="csY2" fmla="*/ 178357 h 1047146"/>
              <a:gd name="csX0" fmla="*/ 0 w 5854887"/>
              <a:gd name="csY0" fmla="*/ 1117356 h 1126609"/>
              <a:gd name="csX1" fmla="*/ 2670281 w 5854887"/>
              <a:gd name="csY1" fmla="*/ 559572 h 1126609"/>
              <a:gd name="csX2" fmla="*/ 5854887 w 5854887"/>
              <a:gd name="csY2" fmla="*/ 257820 h 1126609"/>
              <a:gd name="csX0" fmla="*/ 0 w 5854887"/>
              <a:gd name="csY0" fmla="*/ 1117356 h 1129458"/>
              <a:gd name="csX1" fmla="*/ 2670281 w 5854887"/>
              <a:gd name="csY1" fmla="*/ 559572 h 1129458"/>
              <a:gd name="csX2" fmla="*/ 5854887 w 5854887"/>
              <a:gd name="csY2" fmla="*/ 257820 h 1129458"/>
              <a:gd name="csX0" fmla="*/ 0 w 5854887"/>
              <a:gd name="csY0" fmla="*/ 1113639 h 1125741"/>
              <a:gd name="csX1" fmla="*/ 2670281 w 5854887"/>
              <a:gd name="csY1" fmla="*/ 555855 h 1125741"/>
              <a:gd name="csX2" fmla="*/ 5854887 w 5854887"/>
              <a:gd name="csY2" fmla="*/ 254103 h 1125741"/>
              <a:gd name="csX0" fmla="*/ 0 w 5854887"/>
              <a:gd name="csY0" fmla="*/ 1113639 h 1132006"/>
              <a:gd name="csX1" fmla="*/ 2670281 w 5854887"/>
              <a:gd name="csY1" fmla="*/ 555855 h 1132006"/>
              <a:gd name="csX2" fmla="*/ 5854887 w 5854887"/>
              <a:gd name="csY2" fmla="*/ 254103 h 1132006"/>
              <a:gd name="csX0" fmla="*/ 0 w 5854887"/>
              <a:gd name="csY0" fmla="*/ 1103332 h 1124370"/>
              <a:gd name="csX1" fmla="*/ 2912315 w 5854887"/>
              <a:gd name="csY1" fmla="*/ 563836 h 1124370"/>
              <a:gd name="csX2" fmla="*/ 5854887 w 5854887"/>
              <a:gd name="csY2" fmla="*/ 243796 h 1124370"/>
              <a:gd name="csX0" fmla="*/ 0 w 5863233"/>
              <a:gd name="csY0" fmla="*/ 1094188 h 1116719"/>
              <a:gd name="csX1" fmla="*/ 2920661 w 5863233"/>
              <a:gd name="csY1" fmla="*/ 563836 h 1116719"/>
              <a:gd name="csX2" fmla="*/ 5863233 w 5863233"/>
              <a:gd name="csY2" fmla="*/ 243796 h 1116719"/>
              <a:gd name="csX0" fmla="*/ 0 w 5863233"/>
              <a:gd name="csY0" fmla="*/ 1094188 h 1094188"/>
              <a:gd name="csX1" fmla="*/ 2920661 w 5863233"/>
              <a:gd name="csY1" fmla="*/ 563836 h 1094188"/>
              <a:gd name="csX2" fmla="*/ 5863233 w 5863233"/>
              <a:gd name="csY2" fmla="*/ 243796 h 1094188"/>
              <a:gd name="csX0" fmla="*/ 0 w 5863233"/>
              <a:gd name="csY0" fmla="*/ 850392 h 850392"/>
              <a:gd name="csX1" fmla="*/ 2920661 w 5863233"/>
              <a:gd name="csY1" fmla="*/ 320040 h 850392"/>
              <a:gd name="csX2" fmla="*/ 2929441 w 5863233"/>
              <a:gd name="csY2" fmla="*/ 318396 h 850392"/>
              <a:gd name="csX3" fmla="*/ 5863233 w 5863233"/>
              <a:gd name="csY3" fmla="*/ 0 h 850392"/>
              <a:gd name="csX0" fmla="*/ 0 w 5863233"/>
              <a:gd name="csY0" fmla="*/ 1025772 h 1025772"/>
              <a:gd name="csX1" fmla="*/ 2920661 w 5863233"/>
              <a:gd name="csY1" fmla="*/ 495420 h 1025772"/>
              <a:gd name="csX2" fmla="*/ 3839153 w 5863233"/>
              <a:gd name="csY2" fmla="*/ 0 h 1025772"/>
              <a:gd name="csX3" fmla="*/ 5863233 w 5863233"/>
              <a:gd name="csY3" fmla="*/ 175380 h 1025772"/>
              <a:gd name="csX0" fmla="*/ 0 w 5863233"/>
              <a:gd name="csY0" fmla="*/ 850392 h 850392"/>
              <a:gd name="csX1" fmla="*/ 2920661 w 5863233"/>
              <a:gd name="csY1" fmla="*/ 32004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850392 h 854138"/>
              <a:gd name="csX1" fmla="*/ 3087581 w 5863233"/>
              <a:gd name="csY1" fmla="*/ 411480 h 854138"/>
              <a:gd name="csX2" fmla="*/ 3997727 w 5863233"/>
              <a:gd name="csY2" fmla="*/ 34932 h 854138"/>
              <a:gd name="csX3" fmla="*/ 5863233 w 5863233"/>
              <a:gd name="csY3" fmla="*/ 0 h 854138"/>
              <a:gd name="csX0" fmla="*/ 0 w 5863233"/>
              <a:gd name="csY0" fmla="*/ 850392 h 854138"/>
              <a:gd name="csX1" fmla="*/ 3087581 w 5863233"/>
              <a:gd name="csY1" fmla="*/ 411480 h 854138"/>
              <a:gd name="csX2" fmla="*/ 3997727 w 5863233"/>
              <a:gd name="csY2" fmla="*/ 34932 h 854138"/>
              <a:gd name="csX3" fmla="*/ 5863233 w 5863233"/>
              <a:gd name="csY3" fmla="*/ 0 h 854138"/>
              <a:gd name="csX0" fmla="*/ 0 w 5863233"/>
              <a:gd name="csY0" fmla="*/ 850392 h 850392"/>
              <a:gd name="csX1" fmla="*/ 3087581 w 5863233"/>
              <a:gd name="csY1" fmla="*/ 41148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850392 h 850392"/>
              <a:gd name="csX1" fmla="*/ 3087581 w 5863233"/>
              <a:gd name="csY1" fmla="*/ 41148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961559 h 961559"/>
              <a:gd name="csX1" fmla="*/ 3087581 w 5863233"/>
              <a:gd name="csY1" fmla="*/ 522647 h 961559"/>
              <a:gd name="csX2" fmla="*/ 3997727 w 5863233"/>
              <a:gd name="csY2" fmla="*/ 146099 h 961559"/>
              <a:gd name="csX3" fmla="*/ 5863233 w 5863233"/>
              <a:gd name="csY3" fmla="*/ 111167 h 961559"/>
              <a:gd name="csX0" fmla="*/ 0 w 5863233"/>
              <a:gd name="csY0" fmla="*/ 961559 h 961559"/>
              <a:gd name="csX1" fmla="*/ 3087581 w 5863233"/>
              <a:gd name="csY1" fmla="*/ 522647 h 961559"/>
              <a:gd name="csX2" fmla="*/ 3997727 w 5863233"/>
              <a:gd name="csY2" fmla="*/ 146099 h 961559"/>
              <a:gd name="csX3" fmla="*/ 5863233 w 5863233"/>
              <a:gd name="csY3" fmla="*/ 111167 h 961559"/>
              <a:gd name="csX0" fmla="*/ 0 w 5863233"/>
              <a:gd name="csY0" fmla="*/ 977777 h 977777"/>
              <a:gd name="csX1" fmla="*/ 3087581 w 5863233"/>
              <a:gd name="csY1" fmla="*/ 538865 h 977777"/>
              <a:gd name="csX2" fmla="*/ 3997727 w 5863233"/>
              <a:gd name="csY2" fmla="*/ 162317 h 977777"/>
              <a:gd name="csX3" fmla="*/ 5863233 w 5863233"/>
              <a:gd name="csY3" fmla="*/ 127385 h 977777"/>
              <a:gd name="csX0" fmla="*/ 0 w 5863233"/>
              <a:gd name="csY0" fmla="*/ 977777 h 977777"/>
              <a:gd name="csX1" fmla="*/ 3087581 w 5863233"/>
              <a:gd name="csY1" fmla="*/ 538865 h 977777"/>
              <a:gd name="csX2" fmla="*/ 3997727 w 5863233"/>
              <a:gd name="csY2" fmla="*/ 162317 h 977777"/>
              <a:gd name="csX3" fmla="*/ 5863233 w 5863233"/>
              <a:gd name="csY3" fmla="*/ 127385 h 977777"/>
              <a:gd name="csX0" fmla="*/ 0 w 5863233"/>
              <a:gd name="csY0" fmla="*/ 1075192 h 1075192"/>
              <a:gd name="csX1" fmla="*/ 3087581 w 5863233"/>
              <a:gd name="csY1" fmla="*/ 636280 h 1075192"/>
              <a:gd name="csX2" fmla="*/ 3997727 w 5863233"/>
              <a:gd name="csY2" fmla="*/ 259732 h 1075192"/>
              <a:gd name="csX3" fmla="*/ 5863233 w 5863233"/>
              <a:gd name="csY3" fmla="*/ 224800 h 1075192"/>
              <a:gd name="csX0" fmla="*/ 0 w 5863233"/>
              <a:gd name="csY0" fmla="*/ 1068574 h 1068574"/>
              <a:gd name="csX1" fmla="*/ 3087581 w 5863233"/>
              <a:gd name="csY1" fmla="*/ 629662 h 1068574"/>
              <a:gd name="csX2" fmla="*/ 4106225 w 5863233"/>
              <a:gd name="csY2" fmla="*/ 262258 h 1068574"/>
              <a:gd name="csX3" fmla="*/ 5863233 w 5863233"/>
              <a:gd name="csY3" fmla="*/ 218182 h 1068574"/>
              <a:gd name="csX0" fmla="*/ 0 w 5854887"/>
              <a:gd name="csY0" fmla="*/ 1099887 h 1099887"/>
              <a:gd name="csX1" fmla="*/ 3087581 w 5854887"/>
              <a:gd name="csY1" fmla="*/ 660975 h 1099887"/>
              <a:gd name="csX2" fmla="*/ 4106225 w 5854887"/>
              <a:gd name="csY2" fmla="*/ 293571 h 1099887"/>
              <a:gd name="csX3" fmla="*/ 5854887 w 5854887"/>
              <a:gd name="csY3" fmla="*/ 148911 h 1099887"/>
              <a:gd name="csX0" fmla="*/ 0 w 5854887"/>
              <a:gd name="csY0" fmla="*/ 1110554 h 1110554"/>
              <a:gd name="csX1" fmla="*/ 3087581 w 5854887"/>
              <a:gd name="csY1" fmla="*/ 671642 h 1110554"/>
              <a:gd name="csX2" fmla="*/ 4106225 w 5854887"/>
              <a:gd name="csY2" fmla="*/ 304238 h 1110554"/>
              <a:gd name="csX3" fmla="*/ 5854887 w 5854887"/>
              <a:gd name="csY3" fmla="*/ 159578 h 11105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5854887" h="1110554">
                <a:moveTo>
                  <a:pt x="0" y="1110554"/>
                </a:moveTo>
                <a:cubicBezTo>
                  <a:pt x="1636624" y="1061024"/>
                  <a:pt x="2472035" y="1258382"/>
                  <a:pt x="3087581" y="671642"/>
                </a:cubicBezTo>
                <a:cubicBezTo>
                  <a:pt x="3408903" y="363520"/>
                  <a:pt x="3791062" y="641042"/>
                  <a:pt x="4106225" y="304238"/>
                </a:cubicBezTo>
                <a:cubicBezTo>
                  <a:pt x="4494373" y="-265190"/>
                  <a:pt x="5600275" y="134646"/>
                  <a:pt x="5854887" y="159578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8B1D96D-9AB0-1E3C-8140-FC2057E4ACFE}"/>
              </a:ext>
            </a:extLst>
          </p:cNvPr>
          <p:cNvSpPr/>
          <p:nvPr/>
        </p:nvSpPr>
        <p:spPr>
          <a:xfrm>
            <a:off x="7091369" y="3699641"/>
            <a:ext cx="1353312" cy="307074"/>
          </a:xfrm>
          <a:custGeom>
            <a:avLst/>
            <a:gdLst>
              <a:gd name="csX0" fmla="*/ 0 w 1216152"/>
              <a:gd name="csY0" fmla="*/ 320040 h 320040"/>
              <a:gd name="csX1" fmla="*/ 969264 w 1216152"/>
              <a:gd name="csY1" fmla="*/ 246888 h 320040"/>
              <a:gd name="csX2" fmla="*/ 1216152 w 1216152"/>
              <a:gd name="csY2" fmla="*/ 0 h 320040"/>
              <a:gd name="csX0" fmla="*/ 0 w 1353312"/>
              <a:gd name="csY0" fmla="*/ 313445 h 313445"/>
              <a:gd name="csX1" fmla="*/ 969264 w 1353312"/>
              <a:gd name="csY1" fmla="*/ 240293 h 313445"/>
              <a:gd name="csX2" fmla="*/ 1353312 w 1353312"/>
              <a:gd name="csY2" fmla="*/ 0 h 313445"/>
              <a:gd name="csX0" fmla="*/ 0 w 1353312"/>
              <a:gd name="csY0" fmla="*/ 313445 h 313445"/>
              <a:gd name="csX1" fmla="*/ 969264 w 1353312"/>
              <a:gd name="csY1" fmla="*/ 240293 h 313445"/>
              <a:gd name="csX2" fmla="*/ 1353312 w 1353312"/>
              <a:gd name="csY2" fmla="*/ 0 h 313445"/>
              <a:gd name="csX0" fmla="*/ 0 w 1353312"/>
              <a:gd name="csY0" fmla="*/ 313445 h 313445"/>
              <a:gd name="csX1" fmla="*/ 969264 w 1353312"/>
              <a:gd name="csY1" fmla="*/ 240293 h 313445"/>
              <a:gd name="csX2" fmla="*/ 1353312 w 1353312"/>
              <a:gd name="csY2" fmla="*/ 0 h 3134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353312" h="313445">
                <a:moveTo>
                  <a:pt x="0" y="313445"/>
                </a:moveTo>
                <a:cubicBezTo>
                  <a:pt x="383286" y="303539"/>
                  <a:pt x="766572" y="293633"/>
                  <a:pt x="969264" y="240293"/>
                </a:cubicBezTo>
                <a:cubicBezTo>
                  <a:pt x="1171956" y="186953"/>
                  <a:pt x="1221486" y="169318"/>
                  <a:pt x="1353312" y="0"/>
                </a:cubicBezTo>
              </a:path>
            </a:pathLst>
          </a:custGeom>
          <a:noFill/>
          <a:ln w="25400" cap="flat">
            <a:solidFill>
              <a:srgbClr val="FE99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B690DF-A2F2-3A88-7AEE-B652D086FEB3}"/>
              </a:ext>
            </a:extLst>
          </p:cNvPr>
          <p:cNvCxnSpPr/>
          <p:nvPr/>
        </p:nvCxnSpPr>
        <p:spPr>
          <a:xfrm>
            <a:off x="543623" y="1834244"/>
            <a:ext cx="2345881" cy="0"/>
          </a:xfrm>
          <a:prstGeom prst="line">
            <a:avLst/>
          </a:pr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40A3EC-C566-79EE-8BF6-290B611A62CE}"/>
              </a:ext>
            </a:extLst>
          </p:cNvPr>
          <p:cNvCxnSpPr>
            <a:cxnSpLocks/>
          </p:cNvCxnSpPr>
          <p:nvPr/>
        </p:nvCxnSpPr>
        <p:spPr>
          <a:xfrm>
            <a:off x="3433127" y="1834244"/>
            <a:ext cx="1989265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18CB90-BD4A-0771-EFA0-7CF31B884A7A}"/>
              </a:ext>
            </a:extLst>
          </p:cNvPr>
          <p:cNvCxnSpPr>
            <a:cxnSpLocks/>
          </p:cNvCxnSpPr>
          <p:nvPr/>
        </p:nvCxnSpPr>
        <p:spPr>
          <a:xfrm>
            <a:off x="6258623" y="1834244"/>
            <a:ext cx="1980121" cy="0"/>
          </a:xfrm>
          <a:prstGeom prst="line">
            <a:avLst/>
          </a:prstGeom>
          <a:noFill/>
          <a:ln w="25400" cap="flat">
            <a:solidFill>
              <a:srgbClr val="FE99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1320397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shot 2025-09-25 at 7.07.50 AM.pngGoogle Shape;79;p18" descr="Screenshot 2025-09-25 at 7.07.50 AM.pngGoogle Shape;79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71799"/>
            <a:ext cx="8839200" cy="355066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Google Shape;136;p24">
            <a:extLst>
              <a:ext uri="{FF2B5EF4-FFF2-40B4-BE49-F238E27FC236}">
                <a16:creationId xmlns:a16="http://schemas.microsoft.com/office/drawing/2014/main" id="{E7005B55-D706-E50D-9EC4-AE88DD170946}"/>
              </a:ext>
            </a:extLst>
          </p:cNvPr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Source: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Dave Parker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91;p20"/>
          <p:cNvSpPr/>
          <p:nvPr/>
        </p:nvSpPr>
        <p:spPr>
          <a:xfrm>
            <a:off x="543625" y="439625"/>
            <a:ext cx="7702251" cy="3973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0751" extrusionOk="0">
                <a:moveTo>
                  <a:pt x="0" y="20751"/>
                </a:moveTo>
                <a:cubicBezTo>
                  <a:pt x="3004" y="20317"/>
                  <a:pt x="14453" y="21600"/>
                  <a:pt x="18027" y="18141"/>
                </a:cubicBezTo>
                <a:cubicBezTo>
                  <a:pt x="21600" y="14683"/>
                  <a:pt x="20872" y="3024"/>
                  <a:pt x="21441" y="0"/>
                </a:cubicBezTo>
              </a:path>
            </a:pathLst>
          </a:custGeom>
          <a:ln w="152400">
            <a:solidFill>
              <a:srgbClr val="FF99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Google Shape;94;p20"/>
          <p:cNvSpPr txBox="1"/>
          <p:nvPr/>
        </p:nvSpPr>
        <p:spPr>
          <a:xfrm>
            <a:off x="543624" y="398400"/>
            <a:ext cx="5558402" cy="217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t>1000 Years of Technological Disruption</a:t>
            </a:r>
          </a:p>
        </p:txBody>
      </p:sp>
      <p:sp>
        <p:nvSpPr>
          <p:cNvPr id="147" name="Google Shape;136;p24"/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Adapted from BofA Global Research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138E7-206B-671D-05DC-17A661EE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94;p20">
            <a:extLst>
              <a:ext uri="{FF2B5EF4-FFF2-40B4-BE49-F238E27FC236}">
                <a16:creationId xmlns:a16="http://schemas.microsoft.com/office/drawing/2014/main" id="{45641D2F-08BA-0F47-B6BF-53A1DF64F0C2}"/>
              </a:ext>
            </a:extLst>
          </p:cNvPr>
          <p:cNvSpPr txBox="1"/>
          <p:nvPr/>
        </p:nvSpPr>
        <p:spPr>
          <a:xfrm>
            <a:off x="543624" y="398400"/>
            <a:ext cx="5558402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Agenda</a:t>
            </a:r>
            <a:endParaRPr dirty="0"/>
          </a:p>
        </p:txBody>
      </p:sp>
      <p:sp>
        <p:nvSpPr>
          <p:cNvPr id="2" name="Google Shape;69;p16">
            <a:extLst>
              <a:ext uri="{FF2B5EF4-FFF2-40B4-BE49-F238E27FC236}">
                <a16:creationId xmlns:a16="http://schemas.microsoft.com/office/drawing/2014/main" id="{D07E0CAD-FB8E-1658-E1D9-B875BD7A8E80}"/>
              </a:ext>
            </a:extLst>
          </p:cNvPr>
          <p:cNvSpPr txBox="1"/>
          <p:nvPr/>
        </p:nvSpPr>
        <p:spPr>
          <a:xfrm>
            <a:off x="474602" y="1483487"/>
            <a:ext cx="8194796" cy="217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50000"/>
              </a:lnSpc>
              <a:buNone/>
            </a:pPr>
            <a:r>
              <a:rPr lang="en-US" sz="3000" dirty="0"/>
              <a:t>Digital Transformation of Money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3000" dirty="0"/>
              <a:t>Opportunity for Banks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3000" dirty="0"/>
              <a:t>Q&amp;A and 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20293542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99;p21"/>
          <p:cNvSpPr/>
          <p:nvPr/>
        </p:nvSpPr>
        <p:spPr>
          <a:xfrm>
            <a:off x="543625" y="439625"/>
            <a:ext cx="7702251" cy="3973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0751" extrusionOk="0">
                <a:moveTo>
                  <a:pt x="0" y="20751"/>
                </a:moveTo>
                <a:cubicBezTo>
                  <a:pt x="3004" y="20317"/>
                  <a:pt x="14453" y="21600"/>
                  <a:pt x="18027" y="18141"/>
                </a:cubicBezTo>
                <a:cubicBezTo>
                  <a:pt x="21600" y="14683"/>
                  <a:pt x="20872" y="3024"/>
                  <a:pt x="21441" y="0"/>
                </a:cubicBezTo>
              </a:path>
            </a:pathLst>
          </a:custGeom>
          <a:ln w="152400">
            <a:solidFill>
              <a:srgbClr val="FF99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Google Shape;102;p21"/>
          <p:cNvSpPr txBox="1"/>
          <p:nvPr/>
        </p:nvSpPr>
        <p:spPr>
          <a:xfrm>
            <a:off x="1785399" y="3621475"/>
            <a:ext cx="3198902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Printing Press</a:t>
            </a:r>
          </a:p>
        </p:txBody>
      </p:sp>
      <p:sp>
        <p:nvSpPr>
          <p:cNvPr id="152" name="Google Shape;103;p21"/>
          <p:cNvSpPr/>
          <p:nvPr/>
        </p:nvSpPr>
        <p:spPr>
          <a:xfrm>
            <a:off x="3769374" y="4237075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3" name="Google Shape;104;p21"/>
          <p:cNvSpPr txBox="1"/>
          <p:nvPr/>
        </p:nvSpPr>
        <p:spPr>
          <a:xfrm>
            <a:off x="543624" y="398400"/>
            <a:ext cx="5558402" cy="217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t>1000 Years of Technological Disruption</a:t>
            </a:r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5051032F-9E80-ECDC-0796-3C57C3278B14}"/>
              </a:ext>
            </a:extLst>
          </p:cNvPr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Adapted from BofA Global Research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09;p22"/>
          <p:cNvSpPr/>
          <p:nvPr/>
        </p:nvSpPr>
        <p:spPr>
          <a:xfrm>
            <a:off x="543625" y="439625"/>
            <a:ext cx="7702251" cy="3973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0751" extrusionOk="0">
                <a:moveTo>
                  <a:pt x="0" y="20751"/>
                </a:moveTo>
                <a:cubicBezTo>
                  <a:pt x="3004" y="20317"/>
                  <a:pt x="14453" y="21600"/>
                  <a:pt x="18027" y="18141"/>
                </a:cubicBezTo>
                <a:cubicBezTo>
                  <a:pt x="21600" y="14683"/>
                  <a:pt x="20872" y="3024"/>
                  <a:pt x="21441" y="0"/>
                </a:cubicBezTo>
              </a:path>
            </a:pathLst>
          </a:custGeom>
          <a:ln w="152400">
            <a:solidFill>
              <a:srgbClr val="FF99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Google Shape;112;p22"/>
          <p:cNvSpPr txBox="1"/>
          <p:nvPr/>
        </p:nvSpPr>
        <p:spPr>
          <a:xfrm>
            <a:off x="4495800" y="3311650"/>
            <a:ext cx="2676301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Steam Engine</a:t>
            </a:r>
          </a:p>
        </p:txBody>
      </p:sp>
      <p:sp>
        <p:nvSpPr>
          <p:cNvPr id="159" name="Google Shape;113;p22"/>
          <p:cNvSpPr txBox="1"/>
          <p:nvPr/>
        </p:nvSpPr>
        <p:spPr>
          <a:xfrm>
            <a:off x="1785399" y="3621475"/>
            <a:ext cx="3198902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Printing Press</a:t>
            </a:r>
          </a:p>
        </p:txBody>
      </p:sp>
      <p:sp>
        <p:nvSpPr>
          <p:cNvPr id="160" name="Google Shape;114;p22"/>
          <p:cNvSpPr/>
          <p:nvPr/>
        </p:nvSpPr>
        <p:spPr>
          <a:xfrm>
            <a:off x="3769374" y="4237075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1" name="Google Shape;115;p22"/>
          <p:cNvSpPr/>
          <p:nvPr/>
        </p:nvSpPr>
        <p:spPr>
          <a:xfrm>
            <a:off x="6493524" y="3927249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2" name="Google Shape;116;p22"/>
          <p:cNvSpPr txBox="1"/>
          <p:nvPr/>
        </p:nvSpPr>
        <p:spPr>
          <a:xfrm>
            <a:off x="543624" y="398400"/>
            <a:ext cx="5558402" cy="217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t>1000 Years of Technological Disruption</a:t>
            </a:r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DFA06A31-21A0-D6F1-6D23-E33CB4767F87}"/>
              </a:ext>
            </a:extLst>
          </p:cNvPr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Adapted from BofA Global Research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21;p23"/>
          <p:cNvSpPr/>
          <p:nvPr/>
        </p:nvSpPr>
        <p:spPr>
          <a:xfrm>
            <a:off x="543625" y="439625"/>
            <a:ext cx="7702251" cy="3973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0751" extrusionOk="0">
                <a:moveTo>
                  <a:pt x="0" y="20751"/>
                </a:moveTo>
                <a:cubicBezTo>
                  <a:pt x="3004" y="20317"/>
                  <a:pt x="14453" y="21600"/>
                  <a:pt x="18027" y="18141"/>
                </a:cubicBezTo>
                <a:cubicBezTo>
                  <a:pt x="21600" y="14683"/>
                  <a:pt x="20872" y="3024"/>
                  <a:pt x="21441" y="0"/>
                </a:cubicBezTo>
              </a:path>
            </a:pathLst>
          </a:custGeom>
          <a:ln w="152400">
            <a:solidFill>
              <a:srgbClr val="FF99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7" name="Google Shape;125;p23"/>
          <p:cNvSpPr txBox="1"/>
          <p:nvPr/>
        </p:nvSpPr>
        <p:spPr>
          <a:xfrm>
            <a:off x="4495800" y="3311650"/>
            <a:ext cx="2676301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Steam Engine</a:t>
            </a:r>
          </a:p>
        </p:txBody>
      </p:sp>
      <p:sp>
        <p:nvSpPr>
          <p:cNvPr id="168" name="Google Shape;126;p23"/>
          <p:cNvSpPr txBox="1"/>
          <p:nvPr/>
        </p:nvSpPr>
        <p:spPr>
          <a:xfrm>
            <a:off x="1785399" y="3621475"/>
            <a:ext cx="3198902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Printing Press</a:t>
            </a:r>
          </a:p>
        </p:txBody>
      </p:sp>
      <p:sp>
        <p:nvSpPr>
          <p:cNvPr id="169" name="Google Shape;127;p23"/>
          <p:cNvSpPr/>
          <p:nvPr/>
        </p:nvSpPr>
        <p:spPr>
          <a:xfrm>
            <a:off x="3769374" y="4237075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0" name="Google Shape;128;p23"/>
          <p:cNvSpPr/>
          <p:nvPr/>
        </p:nvSpPr>
        <p:spPr>
          <a:xfrm>
            <a:off x="6493524" y="3927249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1" name="Google Shape;130;p23"/>
          <p:cNvSpPr txBox="1"/>
          <p:nvPr/>
        </p:nvSpPr>
        <p:spPr>
          <a:xfrm>
            <a:off x="543624" y="398400"/>
            <a:ext cx="5558402" cy="217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t>1000 Years of Technological Disruption</a:t>
            </a:r>
          </a:p>
        </p:txBody>
      </p:sp>
      <p:sp>
        <p:nvSpPr>
          <p:cNvPr id="173" name="Google Shape;138;p24"/>
          <p:cNvSpPr txBox="1"/>
          <p:nvPr/>
        </p:nvSpPr>
        <p:spPr>
          <a:xfrm>
            <a:off x="4943167" y="2567298"/>
            <a:ext cx="2739001" cy="57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Microprocessor</a:t>
            </a:r>
          </a:p>
        </p:txBody>
      </p:sp>
      <p:sp>
        <p:nvSpPr>
          <p:cNvPr id="174" name="Google Shape;143;p24"/>
          <p:cNvSpPr/>
          <p:nvPr/>
        </p:nvSpPr>
        <p:spPr>
          <a:xfrm>
            <a:off x="7727315" y="2756049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16D6E617-EAFF-BB1F-7B91-5732C940A6C9}"/>
              </a:ext>
            </a:extLst>
          </p:cNvPr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Adapted from BofA Global Research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35;p24"/>
          <p:cNvSpPr/>
          <p:nvPr/>
        </p:nvSpPr>
        <p:spPr>
          <a:xfrm>
            <a:off x="543625" y="439625"/>
            <a:ext cx="7702251" cy="3973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0751" extrusionOk="0">
                <a:moveTo>
                  <a:pt x="0" y="20751"/>
                </a:moveTo>
                <a:cubicBezTo>
                  <a:pt x="3004" y="20317"/>
                  <a:pt x="14453" y="21600"/>
                  <a:pt x="18027" y="18141"/>
                </a:cubicBezTo>
                <a:cubicBezTo>
                  <a:pt x="21600" y="14683"/>
                  <a:pt x="20872" y="3024"/>
                  <a:pt x="21441" y="0"/>
                </a:cubicBezTo>
              </a:path>
            </a:pathLst>
          </a:custGeom>
          <a:ln w="152400">
            <a:solidFill>
              <a:srgbClr val="FF99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Google Shape;138;p24"/>
          <p:cNvSpPr txBox="1"/>
          <p:nvPr/>
        </p:nvSpPr>
        <p:spPr>
          <a:xfrm>
            <a:off x="4943167" y="2567298"/>
            <a:ext cx="2739001" cy="57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Microprocessor</a:t>
            </a:r>
          </a:p>
        </p:txBody>
      </p:sp>
      <p:sp>
        <p:nvSpPr>
          <p:cNvPr id="179" name="Google Shape;139;p24"/>
          <p:cNvSpPr txBox="1"/>
          <p:nvPr/>
        </p:nvSpPr>
        <p:spPr>
          <a:xfrm>
            <a:off x="4495800" y="3311650"/>
            <a:ext cx="2676301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Steam Engine</a:t>
            </a:r>
          </a:p>
        </p:txBody>
      </p:sp>
      <p:sp>
        <p:nvSpPr>
          <p:cNvPr id="180" name="Google Shape;140;p24"/>
          <p:cNvSpPr txBox="1"/>
          <p:nvPr/>
        </p:nvSpPr>
        <p:spPr>
          <a:xfrm>
            <a:off x="1785399" y="3621475"/>
            <a:ext cx="3198902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Printing Press</a:t>
            </a:r>
          </a:p>
        </p:txBody>
      </p:sp>
      <p:sp>
        <p:nvSpPr>
          <p:cNvPr id="181" name="Google Shape;141;p24"/>
          <p:cNvSpPr/>
          <p:nvPr/>
        </p:nvSpPr>
        <p:spPr>
          <a:xfrm>
            <a:off x="3769374" y="4237075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2" name="Google Shape;142;p24"/>
          <p:cNvSpPr/>
          <p:nvPr/>
        </p:nvSpPr>
        <p:spPr>
          <a:xfrm>
            <a:off x="6493524" y="3927249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3" name="Google Shape;143;p24"/>
          <p:cNvSpPr/>
          <p:nvPr/>
        </p:nvSpPr>
        <p:spPr>
          <a:xfrm>
            <a:off x="7727315" y="2756049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4" name="Google Shape;145;p24"/>
          <p:cNvSpPr txBox="1"/>
          <p:nvPr/>
        </p:nvSpPr>
        <p:spPr>
          <a:xfrm>
            <a:off x="543624" y="398400"/>
            <a:ext cx="5558402" cy="217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t>1000 Years of Technological Disruption</a:t>
            </a:r>
          </a:p>
        </p:txBody>
      </p:sp>
      <p:sp>
        <p:nvSpPr>
          <p:cNvPr id="185" name="Google Shape;138;p24"/>
          <p:cNvSpPr txBox="1"/>
          <p:nvPr/>
        </p:nvSpPr>
        <p:spPr>
          <a:xfrm>
            <a:off x="4969796" y="1810247"/>
            <a:ext cx="2893674" cy="57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World Wide Web</a:t>
            </a:r>
          </a:p>
        </p:txBody>
      </p:sp>
      <p:sp>
        <p:nvSpPr>
          <p:cNvPr id="186" name="Google Shape;143;p24"/>
          <p:cNvSpPr/>
          <p:nvPr/>
        </p:nvSpPr>
        <p:spPr>
          <a:xfrm>
            <a:off x="7908617" y="1998997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1233AA46-75F2-6D6F-1A44-48AE77D82A57}"/>
              </a:ext>
            </a:extLst>
          </p:cNvPr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Adapted from BofA Global Research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35;p24"/>
          <p:cNvSpPr/>
          <p:nvPr/>
        </p:nvSpPr>
        <p:spPr>
          <a:xfrm>
            <a:off x="543625" y="439625"/>
            <a:ext cx="7702251" cy="3973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0751" extrusionOk="0">
                <a:moveTo>
                  <a:pt x="0" y="20751"/>
                </a:moveTo>
                <a:cubicBezTo>
                  <a:pt x="3004" y="20317"/>
                  <a:pt x="14453" y="21600"/>
                  <a:pt x="18027" y="18141"/>
                </a:cubicBezTo>
                <a:cubicBezTo>
                  <a:pt x="21600" y="14683"/>
                  <a:pt x="20872" y="3024"/>
                  <a:pt x="21441" y="0"/>
                </a:cubicBezTo>
              </a:path>
            </a:pathLst>
          </a:custGeom>
          <a:ln w="152400">
            <a:solidFill>
              <a:srgbClr val="FF99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Google Shape;137;p24"/>
          <p:cNvSpPr txBox="1"/>
          <p:nvPr/>
        </p:nvSpPr>
        <p:spPr>
          <a:xfrm>
            <a:off x="6611102" y="950200"/>
            <a:ext cx="1376701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Bitcoin</a:t>
            </a:r>
          </a:p>
        </p:txBody>
      </p:sp>
      <p:sp>
        <p:nvSpPr>
          <p:cNvPr id="192" name="Google Shape;138;p24"/>
          <p:cNvSpPr txBox="1"/>
          <p:nvPr/>
        </p:nvSpPr>
        <p:spPr>
          <a:xfrm>
            <a:off x="4943167" y="2567298"/>
            <a:ext cx="2739001" cy="57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Microprocessor</a:t>
            </a:r>
          </a:p>
        </p:txBody>
      </p:sp>
      <p:sp>
        <p:nvSpPr>
          <p:cNvPr id="193" name="Google Shape;139;p24"/>
          <p:cNvSpPr txBox="1"/>
          <p:nvPr/>
        </p:nvSpPr>
        <p:spPr>
          <a:xfrm>
            <a:off x="4495800" y="3311650"/>
            <a:ext cx="2676301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Steam Engine</a:t>
            </a:r>
          </a:p>
        </p:txBody>
      </p:sp>
      <p:sp>
        <p:nvSpPr>
          <p:cNvPr id="194" name="Google Shape;140;p24"/>
          <p:cNvSpPr txBox="1"/>
          <p:nvPr/>
        </p:nvSpPr>
        <p:spPr>
          <a:xfrm>
            <a:off x="1785399" y="3621475"/>
            <a:ext cx="3198902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Printing Press</a:t>
            </a:r>
          </a:p>
        </p:txBody>
      </p:sp>
      <p:sp>
        <p:nvSpPr>
          <p:cNvPr id="195" name="Google Shape;141;p24"/>
          <p:cNvSpPr/>
          <p:nvPr/>
        </p:nvSpPr>
        <p:spPr>
          <a:xfrm>
            <a:off x="3769374" y="4237075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6" name="Google Shape;142;p24"/>
          <p:cNvSpPr/>
          <p:nvPr/>
        </p:nvSpPr>
        <p:spPr>
          <a:xfrm>
            <a:off x="6493524" y="3927249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7" name="Google Shape;143;p24"/>
          <p:cNvSpPr/>
          <p:nvPr/>
        </p:nvSpPr>
        <p:spPr>
          <a:xfrm>
            <a:off x="7727315" y="2756049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8" name="Google Shape;144;p24"/>
          <p:cNvSpPr/>
          <p:nvPr/>
        </p:nvSpPr>
        <p:spPr>
          <a:xfrm>
            <a:off x="8027050" y="1126900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9" name="Google Shape;145;p24"/>
          <p:cNvSpPr txBox="1"/>
          <p:nvPr/>
        </p:nvSpPr>
        <p:spPr>
          <a:xfrm>
            <a:off x="543624" y="398400"/>
            <a:ext cx="5558402" cy="217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t>1000 Years of Technological Disruption</a:t>
            </a:r>
          </a:p>
        </p:txBody>
      </p:sp>
      <p:sp>
        <p:nvSpPr>
          <p:cNvPr id="200" name="Google Shape;138;p24"/>
          <p:cNvSpPr txBox="1"/>
          <p:nvPr/>
        </p:nvSpPr>
        <p:spPr>
          <a:xfrm>
            <a:off x="4969796" y="1810247"/>
            <a:ext cx="2893674" cy="57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World Wide Web</a:t>
            </a:r>
          </a:p>
        </p:txBody>
      </p:sp>
      <p:sp>
        <p:nvSpPr>
          <p:cNvPr id="201" name="Google Shape;143;p24"/>
          <p:cNvSpPr/>
          <p:nvPr/>
        </p:nvSpPr>
        <p:spPr>
          <a:xfrm>
            <a:off x="7908617" y="1998997"/>
            <a:ext cx="262201" cy="262201"/>
          </a:xfrm>
          <a:prstGeom prst="ellipse">
            <a:avLst/>
          </a:prstGeom>
          <a:solidFill>
            <a:schemeClr val="accent2">
              <a:lumOff val="21764"/>
            </a:scheme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339DB0DC-A72A-3652-B1F0-E783B18FAA3C}"/>
              </a:ext>
            </a:extLst>
          </p:cNvPr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Adapted from BofA Global Research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150;p25"/>
          <p:cNvSpPr txBox="1"/>
          <p:nvPr/>
        </p:nvSpPr>
        <p:spPr>
          <a:xfrm>
            <a:off x="1616534" y="1751825"/>
            <a:ext cx="5911082" cy="1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4000"/>
            </a:lvl1pPr>
          </a:lstStyle>
          <a:p>
            <a:r>
              <a:t>What Is So Disruptive About Bitcoin?</a:t>
            </a:r>
          </a:p>
        </p:txBody>
      </p:sp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3"/>
          <a:srcRect l="193" t="7222" r="1456" b="51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Google Shape;157;p26"/>
          <p:cNvSpPr/>
          <p:nvPr/>
        </p:nvSpPr>
        <p:spPr>
          <a:xfrm>
            <a:off x="-1" y="821549"/>
            <a:ext cx="4253179" cy="2195769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7" name="Google Shape;158;p26"/>
          <p:cNvSpPr txBox="1"/>
          <p:nvPr/>
        </p:nvSpPr>
        <p:spPr>
          <a:xfrm>
            <a:off x="199649" y="1035594"/>
            <a:ext cx="3610038" cy="176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700" b="1">
                <a:solidFill>
                  <a:srgbClr val="FFFFFF"/>
                </a:solidFill>
              </a:defRPr>
            </a:lvl1pPr>
          </a:lstStyle>
          <a:p>
            <a:r>
              <a:rPr dirty="0"/>
              <a:t>What Is So Disruptive About Bitcoin?</a:t>
            </a:r>
          </a:p>
        </p:txBody>
      </p:sp>
      <p:sp>
        <p:nvSpPr>
          <p:cNvPr id="208" name="Google Shape;136;p24"/>
          <p:cNvSpPr txBox="1"/>
          <p:nvPr/>
        </p:nvSpPr>
        <p:spPr>
          <a:xfrm>
            <a:off x="-1" y="4866075"/>
            <a:ext cx="553091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Photo: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seti.org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"/>
          <p:cNvSpPr/>
          <p:nvPr/>
        </p:nvSpPr>
        <p:spPr>
          <a:xfrm>
            <a:off x="8466" y="18203"/>
            <a:ext cx="9127068" cy="5136173"/>
          </a:xfrm>
          <a:prstGeom prst="rect">
            <a:avLst/>
          </a:prstGeom>
          <a:solidFill>
            <a:srgbClr val="FFFFFF">
              <a:alpha val="28585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 dirty="0"/>
          </a:p>
        </p:txBody>
      </p:sp>
      <p:pic>
        <p:nvPicPr>
          <p:cNvPr id="212" name="Google Shape;156;p26" descr="Google Shape;156;p26"/>
          <p:cNvPicPr>
            <a:picLocks noChangeAspect="1"/>
          </p:cNvPicPr>
          <p:nvPr/>
        </p:nvPicPr>
        <p:blipFill>
          <a:blip r:embed="rId2"/>
          <a:srcRect t="2405" r="2810" b="206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Google Shape;157;p26"/>
          <p:cNvSpPr/>
          <p:nvPr/>
        </p:nvSpPr>
        <p:spPr>
          <a:xfrm>
            <a:off x="-1" y="821549"/>
            <a:ext cx="4253179" cy="2195769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5" name="Google Shape;158;p26"/>
          <p:cNvSpPr txBox="1"/>
          <p:nvPr/>
        </p:nvSpPr>
        <p:spPr>
          <a:xfrm>
            <a:off x="124838" y="1035595"/>
            <a:ext cx="4003500" cy="1767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700" b="1">
                <a:solidFill>
                  <a:srgbClr val="FFFFFF"/>
                </a:solidFill>
              </a:defRPr>
            </a:lvl1pPr>
          </a:lstStyle>
          <a:p>
            <a:r>
              <a:t>“Banking is simple, it is just pools and flows”</a:t>
            </a:r>
          </a:p>
        </p:txBody>
      </p:sp>
      <p:sp>
        <p:nvSpPr>
          <p:cNvPr id="216" name="Google Shape;136;p24"/>
          <p:cNvSpPr txBox="1"/>
          <p:nvPr/>
        </p:nvSpPr>
        <p:spPr>
          <a:xfrm>
            <a:off x="3337645" y="4831243"/>
            <a:ext cx="5810590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rgbClr val="DDDDDD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Dion Lisle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163;p27"/>
          <p:cNvSpPr txBox="1"/>
          <p:nvPr/>
        </p:nvSpPr>
        <p:spPr>
          <a:xfrm>
            <a:off x="481800" y="2541988"/>
            <a:ext cx="8180400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3000"/>
            </a:lvl1pPr>
          </a:lstStyle>
          <a:p>
            <a:r>
              <a:t>“Banking is simple, it is just pools and flows”</a:t>
            </a:r>
          </a:p>
        </p:txBody>
      </p:sp>
      <p:sp>
        <p:nvSpPr>
          <p:cNvPr id="219" name="Google Shape;164;p27"/>
          <p:cNvSpPr txBox="1"/>
          <p:nvPr/>
        </p:nvSpPr>
        <p:spPr>
          <a:xfrm>
            <a:off x="678144" y="1614591"/>
            <a:ext cx="1547701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3000" b="1">
                <a:solidFill>
                  <a:srgbClr val="FF9900"/>
                </a:solidFill>
              </a:defRPr>
            </a:lvl1pPr>
          </a:lstStyle>
          <a:p>
            <a:r>
              <a:t>Bitcoin </a:t>
            </a:r>
          </a:p>
        </p:txBody>
      </p:sp>
      <p:sp>
        <p:nvSpPr>
          <p:cNvPr id="220" name="Google Shape;165;p27"/>
          <p:cNvSpPr txBox="1"/>
          <p:nvPr/>
        </p:nvSpPr>
        <p:spPr>
          <a:xfrm>
            <a:off x="4652899" y="1614591"/>
            <a:ext cx="1637701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3000" b="1">
                <a:solidFill>
                  <a:srgbClr val="FF9900"/>
                </a:solidFill>
              </a:defRPr>
            </a:lvl1pPr>
          </a:lstStyle>
          <a:p>
            <a:r>
              <a:t>asset </a:t>
            </a:r>
          </a:p>
        </p:txBody>
      </p:sp>
      <p:sp>
        <p:nvSpPr>
          <p:cNvPr id="221" name="Google Shape;166;p27"/>
          <p:cNvSpPr txBox="1"/>
          <p:nvPr/>
        </p:nvSpPr>
        <p:spPr>
          <a:xfrm>
            <a:off x="6865125" y="1614591"/>
            <a:ext cx="1860901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3000" b="1">
                <a:solidFill>
                  <a:srgbClr val="FF9900"/>
                </a:solidFill>
              </a:defRPr>
            </a:lvl1pPr>
          </a:lstStyle>
          <a:p>
            <a:r>
              <a:t>network</a:t>
            </a:r>
          </a:p>
        </p:txBody>
      </p:sp>
      <p:sp>
        <p:nvSpPr>
          <p:cNvPr id="222" name="Google Shape;168;p27"/>
          <p:cNvSpPr/>
          <p:nvPr/>
        </p:nvSpPr>
        <p:spPr>
          <a:xfrm>
            <a:off x="5471749" y="2211956"/>
            <a:ext cx="1" cy="2625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3" name="Google Shape;169;p27"/>
          <p:cNvSpPr/>
          <p:nvPr/>
        </p:nvSpPr>
        <p:spPr>
          <a:xfrm>
            <a:off x="1393845" y="2220944"/>
            <a:ext cx="1" cy="2625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4" name="Google Shape;170;p27"/>
          <p:cNvSpPr/>
          <p:nvPr/>
        </p:nvSpPr>
        <p:spPr>
          <a:xfrm>
            <a:off x="614837" y="2741686"/>
            <a:ext cx="1503001" cy="1644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5" name="Google Shape;171;p27"/>
          <p:cNvSpPr/>
          <p:nvPr/>
        </p:nvSpPr>
        <p:spPr>
          <a:xfrm>
            <a:off x="5295099" y="2756230"/>
            <a:ext cx="861301" cy="173701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Google Shape;172;p27"/>
          <p:cNvSpPr/>
          <p:nvPr/>
        </p:nvSpPr>
        <p:spPr>
          <a:xfrm>
            <a:off x="6978833" y="2756230"/>
            <a:ext cx="861301" cy="173701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7" name="Google Shape;168;p27"/>
          <p:cNvSpPr/>
          <p:nvPr/>
        </p:nvSpPr>
        <p:spPr>
          <a:xfrm>
            <a:off x="7645989" y="2211956"/>
            <a:ext cx="1" cy="2625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163;p27"/>
          <p:cNvSpPr txBox="1"/>
          <p:nvPr/>
        </p:nvSpPr>
        <p:spPr>
          <a:xfrm>
            <a:off x="481800" y="2541988"/>
            <a:ext cx="8180400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3000"/>
            </a:lvl1pPr>
          </a:lstStyle>
          <a:p>
            <a:r>
              <a:t>“Banking is simple, it is just pools and flows”</a:t>
            </a:r>
          </a:p>
        </p:txBody>
      </p:sp>
      <p:sp>
        <p:nvSpPr>
          <p:cNvPr id="230" name="Google Shape;164;p27"/>
          <p:cNvSpPr txBox="1"/>
          <p:nvPr/>
        </p:nvSpPr>
        <p:spPr>
          <a:xfrm>
            <a:off x="678144" y="1614591"/>
            <a:ext cx="1547701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3000" b="1">
                <a:solidFill>
                  <a:srgbClr val="FF9900"/>
                </a:solidFill>
              </a:defRPr>
            </a:lvl1pPr>
          </a:lstStyle>
          <a:p>
            <a:r>
              <a:t>Bitcoin </a:t>
            </a:r>
          </a:p>
        </p:txBody>
      </p:sp>
      <p:sp>
        <p:nvSpPr>
          <p:cNvPr id="231" name="Google Shape;165;p27"/>
          <p:cNvSpPr txBox="1"/>
          <p:nvPr/>
        </p:nvSpPr>
        <p:spPr>
          <a:xfrm>
            <a:off x="4652899" y="1614591"/>
            <a:ext cx="1637701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3000" b="1">
                <a:solidFill>
                  <a:srgbClr val="FF9900"/>
                </a:solidFill>
              </a:defRPr>
            </a:lvl1pPr>
          </a:lstStyle>
          <a:p>
            <a:r>
              <a:t>asset </a:t>
            </a:r>
          </a:p>
        </p:txBody>
      </p:sp>
      <p:sp>
        <p:nvSpPr>
          <p:cNvPr id="232" name="Google Shape;166;p27"/>
          <p:cNvSpPr txBox="1"/>
          <p:nvPr/>
        </p:nvSpPr>
        <p:spPr>
          <a:xfrm>
            <a:off x="6865125" y="1614591"/>
            <a:ext cx="1860901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3000" b="1">
                <a:solidFill>
                  <a:srgbClr val="FF9900"/>
                </a:solidFill>
              </a:defRPr>
            </a:lvl1pPr>
          </a:lstStyle>
          <a:p>
            <a:r>
              <a:t>network</a:t>
            </a:r>
          </a:p>
        </p:txBody>
      </p:sp>
      <p:sp>
        <p:nvSpPr>
          <p:cNvPr id="233" name="Google Shape;168;p27"/>
          <p:cNvSpPr/>
          <p:nvPr/>
        </p:nvSpPr>
        <p:spPr>
          <a:xfrm>
            <a:off x="5471749" y="2211956"/>
            <a:ext cx="1" cy="2625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4" name="Google Shape;169;p27"/>
          <p:cNvSpPr/>
          <p:nvPr/>
        </p:nvSpPr>
        <p:spPr>
          <a:xfrm>
            <a:off x="1393845" y="2220944"/>
            <a:ext cx="1" cy="2625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5" name="Google Shape;170;p27"/>
          <p:cNvSpPr/>
          <p:nvPr/>
        </p:nvSpPr>
        <p:spPr>
          <a:xfrm>
            <a:off x="614837" y="2741686"/>
            <a:ext cx="1503001" cy="164402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6" name="Google Shape;171;p27"/>
          <p:cNvSpPr/>
          <p:nvPr/>
        </p:nvSpPr>
        <p:spPr>
          <a:xfrm>
            <a:off x="5295099" y="2756230"/>
            <a:ext cx="861301" cy="173701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7" name="Google Shape;172;p27"/>
          <p:cNvSpPr/>
          <p:nvPr/>
        </p:nvSpPr>
        <p:spPr>
          <a:xfrm>
            <a:off x="6978833" y="2756230"/>
            <a:ext cx="861301" cy="173701"/>
          </a:xfrm>
          <a:prstGeom prst="line">
            <a:avLst/>
          </a:prstGeom>
          <a:ln w="28575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8" name="Google Shape;168;p27"/>
          <p:cNvSpPr/>
          <p:nvPr/>
        </p:nvSpPr>
        <p:spPr>
          <a:xfrm>
            <a:off x="7645989" y="2211956"/>
            <a:ext cx="1" cy="2625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9" name="Google Shape;187;p28"/>
          <p:cNvSpPr txBox="1"/>
          <p:nvPr/>
        </p:nvSpPr>
        <p:spPr>
          <a:xfrm>
            <a:off x="6417674" y="270762"/>
            <a:ext cx="2755801" cy="109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115000"/>
              </a:lnSpc>
              <a:defRPr sz="3000" b="1">
                <a:solidFill>
                  <a:srgbClr val="FF9900"/>
                </a:solidFill>
              </a:defRPr>
            </a:pPr>
            <a:br/>
            <a:r>
              <a:t>decentralized</a:t>
            </a:r>
          </a:p>
        </p:txBody>
      </p:sp>
      <p:sp>
        <p:nvSpPr>
          <p:cNvPr id="240" name="Google Shape;188;p28"/>
          <p:cNvSpPr txBox="1"/>
          <p:nvPr/>
        </p:nvSpPr>
        <p:spPr>
          <a:xfrm>
            <a:off x="4652899" y="765463"/>
            <a:ext cx="1637701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3000" b="1">
                <a:solidFill>
                  <a:srgbClr val="FF9900"/>
                </a:solidFill>
              </a:defRPr>
            </a:lvl1pPr>
          </a:lstStyle>
          <a:p>
            <a:r>
              <a:t>scarce</a:t>
            </a:r>
          </a:p>
        </p:txBody>
      </p:sp>
      <p:sp>
        <p:nvSpPr>
          <p:cNvPr id="241" name="Google Shape;168;p27"/>
          <p:cNvSpPr/>
          <p:nvPr/>
        </p:nvSpPr>
        <p:spPr>
          <a:xfrm>
            <a:off x="5471749" y="1368676"/>
            <a:ext cx="1" cy="2625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42" name="Google Shape;168;p27"/>
          <p:cNvSpPr/>
          <p:nvPr/>
        </p:nvSpPr>
        <p:spPr>
          <a:xfrm>
            <a:off x="7645989" y="1368676"/>
            <a:ext cx="1" cy="2625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movie.png" descr="pasted-movie.png"/>
          <p:cNvPicPr>
            <a:picLocks noChangeAspect="1"/>
          </p:cNvPicPr>
          <p:nvPr/>
        </p:nvPicPr>
        <p:blipFill>
          <a:blip r:embed="rId2"/>
          <a:srcRect t="21384"/>
          <a:stretch>
            <a:fillRect/>
          </a:stretch>
        </p:blipFill>
        <p:spPr>
          <a:xfrm>
            <a:off x="1294078" y="1159491"/>
            <a:ext cx="6556024" cy="3843515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Google Shape;136;p24"/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43529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Source: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River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6" name="Google Shape;145;p24"/>
          <p:cNvSpPr txBox="1"/>
          <p:nvPr/>
        </p:nvSpPr>
        <p:spPr>
          <a:xfrm>
            <a:off x="543624" y="398400"/>
            <a:ext cx="5558402" cy="7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t>Scarce Asset</a:t>
            </a:r>
          </a:p>
        </p:txBody>
      </p:sp>
      <p:pic>
        <p:nvPicPr>
          <p:cNvPr id="247" name="Screenshot 2025-10-16 at 4.01.54 AM.png" descr="Screenshot 2025-10-16 at 4.01.54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67" y="549340"/>
            <a:ext cx="2888807" cy="473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21AF7-2105-CE61-AC8A-C3F274B9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8C4ECB-986A-E9DF-CFEA-521EC53F155B}"/>
              </a:ext>
            </a:extLst>
          </p:cNvPr>
          <p:cNvSpPr txBox="1"/>
          <p:nvPr/>
        </p:nvSpPr>
        <p:spPr>
          <a:xfrm>
            <a:off x="26952" y="4960737"/>
            <a:ext cx="912109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Photo: IEEE.org</a:t>
            </a:r>
          </a:p>
        </p:txBody>
      </p:sp>
      <p:pic>
        <p:nvPicPr>
          <p:cNvPr id="6" name="Picture 5" descr="A close-up of a chip&#10;&#10;AI-generated content may be incorrect.">
            <a:extLst>
              <a:ext uri="{FF2B5EF4-FFF2-40B4-BE49-F238E27FC236}">
                <a16:creationId xmlns:a16="http://schemas.microsoft.com/office/drawing/2014/main" id="{9F62423E-27DC-717C-A0BA-276F4CD37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18782" r="7533" b="12145"/>
          <a:stretch>
            <a:fillRect/>
          </a:stretch>
        </p:blipFill>
        <p:spPr>
          <a:xfrm>
            <a:off x="9433" y="0"/>
            <a:ext cx="91251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362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8.png" descr="im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25" y="-15357"/>
            <a:ext cx="9207512" cy="5181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Screenshot 2025-10-14 at 4.07.27 PM.png" descr="Screenshot 2025-10-14 at 4.07.2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49" y="269367"/>
            <a:ext cx="1368446" cy="258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shot 2025-10-14 at 4.17.23 PM.png" descr="Screenshot 2025-10-14 at 4.17.23 PM.png"/>
          <p:cNvPicPr>
            <a:picLocks noChangeAspect="1"/>
          </p:cNvPicPr>
          <p:nvPr/>
        </p:nvPicPr>
        <p:blipFill>
          <a:blip r:embed="rId4"/>
          <a:srcRect r="14676"/>
          <a:stretch>
            <a:fillRect/>
          </a:stretch>
        </p:blipFill>
        <p:spPr>
          <a:xfrm>
            <a:off x="6505863" y="168360"/>
            <a:ext cx="1980944" cy="407774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Rectangle"/>
          <p:cNvSpPr/>
          <p:nvPr/>
        </p:nvSpPr>
        <p:spPr>
          <a:xfrm>
            <a:off x="4170362" y="4192847"/>
            <a:ext cx="140619" cy="775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54" name="Screenshot 2025-10-14 at 4.19.53 PM.png" descr="Screenshot 2025-10-14 at 4.19.5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71" y="3803451"/>
            <a:ext cx="673777" cy="19896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Rectangle"/>
          <p:cNvSpPr/>
          <p:nvPr/>
        </p:nvSpPr>
        <p:spPr>
          <a:xfrm>
            <a:off x="1507595" y="3981181"/>
            <a:ext cx="140619" cy="775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56" name="`"/>
          <p:cNvSpPr/>
          <p:nvPr/>
        </p:nvSpPr>
        <p:spPr>
          <a:xfrm>
            <a:off x="8440720" y="45011"/>
            <a:ext cx="642542" cy="44928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`</a:t>
            </a:r>
          </a:p>
        </p:txBody>
      </p:sp>
      <p:pic>
        <p:nvPicPr>
          <p:cNvPr id="257" name="Screenshot 2025-10-16 at 1.14.27 AM.png" descr="Screenshot 2025-10-16 at 1.14.27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695" y="74880"/>
            <a:ext cx="265258" cy="4067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shot 2025-10-16 at 1.17.12 AM.png" descr="Screenshot 2025-10-16 at 1.17.12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7241" y="1902305"/>
            <a:ext cx="200127" cy="77827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`"/>
          <p:cNvSpPr/>
          <p:nvPr/>
        </p:nvSpPr>
        <p:spPr>
          <a:xfrm>
            <a:off x="38964" y="152888"/>
            <a:ext cx="557809" cy="44928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`</a:t>
            </a:r>
          </a:p>
        </p:txBody>
      </p:sp>
      <p:pic>
        <p:nvPicPr>
          <p:cNvPr id="260" name="Screenshot 2025-10-14 at 4.30.14 PM.png" descr="Screenshot 2025-10-14 at 4.30.14 PM.png"/>
          <p:cNvPicPr>
            <a:picLocks noChangeAspect="1"/>
          </p:cNvPicPr>
          <p:nvPr/>
        </p:nvPicPr>
        <p:blipFill>
          <a:blip r:embed="rId8"/>
          <a:srcRect l="8995" t="39739" r="16603" b="16550"/>
          <a:stretch>
            <a:fillRect/>
          </a:stretch>
        </p:blipFill>
        <p:spPr>
          <a:xfrm>
            <a:off x="2318140" y="1552214"/>
            <a:ext cx="3435437" cy="149035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onnection Line"/>
          <p:cNvSpPr/>
          <p:nvPr/>
        </p:nvSpPr>
        <p:spPr>
          <a:xfrm>
            <a:off x="5854761" y="2419131"/>
            <a:ext cx="541107" cy="1106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02" h="21600" extrusionOk="0">
                <a:moveTo>
                  <a:pt x="0" y="0"/>
                </a:moveTo>
                <a:cubicBezTo>
                  <a:pt x="14902" y="4560"/>
                  <a:pt x="21600" y="11760"/>
                  <a:pt x="20095" y="21600"/>
                </a:cubicBezTo>
              </a:path>
            </a:pathLst>
          </a:custGeom>
          <a:ln w="38100">
            <a:solidFill>
              <a:srgbClr val="F4F7FF"/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262" name="Screenshot 2025-10-14 at 4.20.01 PM.png" descr="Screenshot 2025-10-14 at 4.20.01 PM.png"/>
          <p:cNvPicPr>
            <a:picLocks noChangeAspect="1"/>
          </p:cNvPicPr>
          <p:nvPr/>
        </p:nvPicPr>
        <p:blipFill>
          <a:blip r:embed="rId9"/>
          <a:srcRect r="26108" b="23573"/>
          <a:stretch>
            <a:fillRect/>
          </a:stretch>
        </p:blipFill>
        <p:spPr>
          <a:xfrm>
            <a:off x="4211541" y="4030652"/>
            <a:ext cx="642677" cy="203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shot 2025-10-16 at 3.25.27 AM.png" descr="Screenshot 2025-10-16 at 3.25.27 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2593" y="3949839"/>
            <a:ext cx="835727" cy="22561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Rectangle"/>
          <p:cNvSpPr/>
          <p:nvPr/>
        </p:nvSpPr>
        <p:spPr>
          <a:xfrm>
            <a:off x="6502400" y="728979"/>
            <a:ext cx="1886130" cy="3647441"/>
          </a:xfrm>
          <a:prstGeom prst="rect">
            <a:avLst/>
          </a:prstGeom>
          <a:solidFill>
            <a:srgbClr val="242424">
              <a:alpha val="69655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65" name="Google Shape;145;p24"/>
          <p:cNvSpPr txBox="1"/>
          <p:nvPr/>
        </p:nvSpPr>
        <p:spPr>
          <a:xfrm>
            <a:off x="543624" y="398400"/>
            <a:ext cx="6349605" cy="7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>
                <a:solidFill>
                  <a:srgbClr val="FFFFFF"/>
                </a:solidFill>
              </a:defRPr>
            </a:lvl1pPr>
          </a:lstStyle>
          <a:p>
            <a:r>
              <a:t>Decentralized Network</a:t>
            </a:r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494FB314-D2BE-1191-B371-4BBF19ACD92B}"/>
              </a:ext>
            </a:extLst>
          </p:cNvPr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900">
                <a:solidFill>
                  <a:srgbClr val="464646"/>
                </a:solidFill>
              </a:defRPr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Source: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Bitbo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– adapted for legibility &amp; illustration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8.png" descr="im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25" y="-15357"/>
            <a:ext cx="9207512" cy="5181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creenshot 2025-10-14 at 4.07.27 PM.png" descr="Screenshot 2025-10-14 at 4.07.2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49" y="269367"/>
            <a:ext cx="1368446" cy="258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creenshot 2025-10-14 at 4.17.23 PM.png" descr="Screenshot 2025-10-14 at 4.17.23 PM.png"/>
          <p:cNvPicPr>
            <a:picLocks noChangeAspect="1"/>
          </p:cNvPicPr>
          <p:nvPr/>
        </p:nvPicPr>
        <p:blipFill>
          <a:blip r:embed="rId4"/>
          <a:srcRect l="38072" t="82205" r="14676" b="7285"/>
          <a:stretch>
            <a:fillRect/>
          </a:stretch>
        </p:blipFill>
        <p:spPr>
          <a:xfrm>
            <a:off x="7399310" y="3542701"/>
            <a:ext cx="1097022" cy="428528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`"/>
          <p:cNvSpPr/>
          <p:nvPr/>
        </p:nvSpPr>
        <p:spPr>
          <a:xfrm>
            <a:off x="38964" y="152888"/>
            <a:ext cx="557809" cy="44928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`</a:t>
            </a:r>
          </a:p>
        </p:txBody>
      </p:sp>
      <p:pic>
        <p:nvPicPr>
          <p:cNvPr id="273" name="Screenshot 2025-10-14 at 4.20.01 PM.png" descr="Screenshot 2025-10-14 at 4.20.01 PM.png"/>
          <p:cNvPicPr>
            <a:picLocks noChangeAspect="1"/>
          </p:cNvPicPr>
          <p:nvPr/>
        </p:nvPicPr>
        <p:blipFill>
          <a:blip r:embed="rId5"/>
          <a:srcRect r="26108" b="23573"/>
          <a:stretch>
            <a:fillRect/>
          </a:stretch>
        </p:blipFill>
        <p:spPr>
          <a:xfrm>
            <a:off x="4211541" y="4030652"/>
            <a:ext cx="642677" cy="20378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Rectangle"/>
          <p:cNvSpPr/>
          <p:nvPr/>
        </p:nvSpPr>
        <p:spPr>
          <a:xfrm>
            <a:off x="4170362" y="4192847"/>
            <a:ext cx="140619" cy="775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75" name="Screenshot 2025-10-14 at 4.19.53 PM.png" descr="Screenshot 2025-10-14 at 4.19.53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71" y="3803451"/>
            <a:ext cx="673777" cy="198968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Rectangle"/>
          <p:cNvSpPr/>
          <p:nvPr/>
        </p:nvSpPr>
        <p:spPr>
          <a:xfrm>
            <a:off x="1507595" y="3981181"/>
            <a:ext cx="140619" cy="775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5" name="Connection Line"/>
          <p:cNvSpPr/>
          <p:nvPr/>
        </p:nvSpPr>
        <p:spPr>
          <a:xfrm>
            <a:off x="5854761" y="2419131"/>
            <a:ext cx="541107" cy="1106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02" h="21600" extrusionOk="0">
                <a:moveTo>
                  <a:pt x="0" y="0"/>
                </a:moveTo>
                <a:cubicBezTo>
                  <a:pt x="14902" y="4560"/>
                  <a:pt x="21600" y="11760"/>
                  <a:pt x="20095" y="21600"/>
                </a:cubicBezTo>
              </a:path>
            </a:pathLst>
          </a:custGeom>
          <a:ln w="38100">
            <a:solidFill>
              <a:srgbClr val="F4F7F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" name="Rectangle"/>
          <p:cNvSpPr/>
          <p:nvPr/>
        </p:nvSpPr>
        <p:spPr>
          <a:xfrm>
            <a:off x="8481551" y="22162"/>
            <a:ext cx="463255" cy="45195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79" name="`"/>
          <p:cNvSpPr/>
          <p:nvPr/>
        </p:nvSpPr>
        <p:spPr>
          <a:xfrm>
            <a:off x="8440720" y="45011"/>
            <a:ext cx="642542" cy="44928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`</a:t>
            </a:r>
          </a:p>
        </p:txBody>
      </p:sp>
      <p:pic>
        <p:nvPicPr>
          <p:cNvPr id="280" name="Screenshot 2025-10-16 at 1.14.27 AM.png" descr="Screenshot 2025-10-16 at 1.14.27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695" y="74880"/>
            <a:ext cx="265258" cy="4067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Screenshot 2025-10-16 at 1.17.12 AM.png" descr="Screenshot 2025-10-16 at 1.17.12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7241" y="1902305"/>
            <a:ext cx="200127" cy="77827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Line"/>
          <p:cNvSpPr/>
          <p:nvPr/>
        </p:nvSpPr>
        <p:spPr>
          <a:xfrm>
            <a:off x="7511726" y="3965575"/>
            <a:ext cx="811172" cy="0"/>
          </a:xfrm>
          <a:prstGeom prst="line">
            <a:avLst/>
          </a:prstGeom>
          <a:ln w="6350">
            <a:solidFill>
              <a:srgbClr val="535353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pic>
        <p:nvPicPr>
          <p:cNvPr id="283" name="Screenshot 2025-10-14 at 4.30.14 PM.png" descr="Screenshot 2025-10-14 at 4.30.14 PM.png"/>
          <p:cNvPicPr>
            <a:picLocks noChangeAspect="1"/>
          </p:cNvPicPr>
          <p:nvPr/>
        </p:nvPicPr>
        <p:blipFill>
          <a:blip r:embed="rId9"/>
          <a:srcRect l="8995" t="39739" r="16603" b="16550"/>
          <a:stretch>
            <a:fillRect/>
          </a:stretch>
        </p:blipFill>
        <p:spPr>
          <a:xfrm>
            <a:off x="2318140" y="1552214"/>
            <a:ext cx="3435437" cy="149035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145;p24"/>
          <p:cNvSpPr txBox="1"/>
          <p:nvPr/>
        </p:nvSpPr>
        <p:spPr>
          <a:xfrm>
            <a:off x="543624" y="398400"/>
            <a:ext cx="6349605" cy="7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>
                <a:solidFill>
                  <a:srgbClr val="FFFFFF"/>
                </a:solidFill>
              </a:defRPr>
            </a:lvl1pPr>
          </a:lstStyle>
          <a:p>
            <a:r>
              <a:t>Decentralized Network</a:t>
            </a:r>
          </a:p>
        </p:txBody>
      </p:sp>
      <p:sp>
        <p:nvSpPr>
          <p:cNvPr id="3" name="Google Shape;136;p24">
            <a:extLst>
              <a:ext uri="{FF2B5EF4-FFF2-40B4-BE49-F238E27FC236}">
                <a16:creationId xmlns:a16="http://schemas.microsoft.com/office/drawing/2014/main" id="{72B7CB56-B00F-0107-441A-686E40D9651F}"/>
              </a:ext>
            </a:extLst>
          </p:cNvPr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900">
                <a:solidFill>
                  <a:srgbClr val="464646"/>
                </a:solidFill>
              </a:defRPr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Source: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Bitbo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– adapted for legibility &amp; illustration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1AAA6-05A8-2DF7-3157-A6B9E36E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9;p16">
            <a:extLst>
              <a:ext uri="{FF2B5EF4-FFF2-40B4-BE49-F238E27FC236}">
                <a16:creationId xmlns:a16="http://schemas.microsoft.com/office/drawing/2014/main" id="{228A7B19-3170-AEDA-6660-4C15CBFAAEE5}"/>
              </a:ext>
            </a:extLst>
          </p:cNvPr>
          <p:cNvSpPr txBox="1"/>
          <p:nvPr/>
        </p:nvSpPr>
        <p:spPr>
          <a:xfrm>
            <a:off x="474602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Asset-based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physical money</a:t>
            </a:r>
          </a:p>
        </p:txBody>
      </p:sp>
      <p:sp>
        <p:nvSpPr>
          <p:cNvPr id="2" name="Google Shape;69;p16">
            <a:extLst>
              <a:ext uri="{FF2B5EF4-FFF2-40B4-BE49-F238E27FC236}">
                <a16:creationId xmlns:a16="http://schemas.microsoft.com/office/drawing/2014/main" id="{451F0D27-1700-85AA-3057-7EA8B3016483}"/>
              </a:ext>
            </a:extLst>
          </p:cNvPr>
          <p:cNvSpPr txBox="1"/>
          <p:nvPr/>
        </p:nvSpPr>
        <p:spPr>
          <a:xfrm>
            <a:off x="3318431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Debt-based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ledger money</a:t>
            </a:r>
          </a:p>
        </p:txBody>
      </p:sp>
      <p:sp>
        <p:nvSpPr>
          <p:cNvPr id="3" name="Google Shape;69;p16">
            <a:extLst>
              <a:ext uri="{FF2B5EF4-FFF2-40B4-BE49-F238E27FC236}">
                <a16:creationId xmlns:a16="http://schemas.microsoft.com/office/drawing/2014/main" id="{3355920C-DD87-59E9-715E-B9AC206A6EB1}"/>
              </a:ext>
            </a:extLst>
          </p:cNvPr>
          <p:cNvSpPr txBox="1"/>
          <p:nvPr/>
        </p:nvSpPr>
        <p:spPr>
          <a:xfrm>
            <a:off x="6162260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Asset-based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ledger money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79C6E6-BBD0-0A4C-2A1C-DEA664BFCB39}"/>
              </a:ext>
            </a:extLst>
          </p:cNvPr>
          <p:cNvCxnSpPr>
            <a:cxnSpLocks/>
          </p:cNvCxnSpPr>
          <p:nvPr/>
        </p:nvCxnSpPr>
        <p:spPr>
          <a:xfrm>
            <a:off x="503865" y="4025746"/>
            <a:ext cx="7876808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Google Shape;69;p16">
            <a:extLst>
              <a:ext uri="{FF2B5EF4-FFF2-40B4-BE49-F238E27FC236}">
                <a16:creationId xmlns:a16="http://schemas.microsoft.com/office/drawing/2014/main" id="{E1FEAD48-A366-1029-0A65-E1928E23AF7C}"/>
              </a:ext>
            </a:extLst>
          </p:cNvPr>
          <p:cNvSpPr txBox="1"/>
          <p:nvPr/>
        </p:nvSpPr>
        <p:spPr>
          <a:xfrm>
            <a:off x="364875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3000 BC</a:t>
            </a:r>
          </a:p>
        </p:txBody>
      </p:sp>
      <p:sp>
        <p:nvSpPr>
          <p:cNvPr id="8" name="Google Shape;69;p16">
            <a:extLst>
              <a:ext uri="{FF2B5EF4-FFF2-40B4-BE49-F238E27FC236}">
                <a16:creationId xmlns:a16="http://schemas.microsoft.com/office/drawing/2014/main" id="{EF4F1B55-A339-DFC4-4674-9590F491B9C0}"/>
              </a:ext>
            </a:extLst>
          </p:cNvPr>
          <p:cNvSpPr txBox="1"/>
          <p:nvPr/>
        </p:nvSpPr>
        <p:spPr>
          <a:xfrm>
            <a:off x="3878834" y="4025746"/>
            <a:ext cx="1126870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1600 CE</a:t>
            </a:r>
          </a:p>
        </p:txBody>
      </p:sp>
      <p:sp>
        <p:nvSpPr>
          <p:cNvPr id="9" name="Google Shape;69;p16">
            <a:extLst>
              <a:ext uri="{FF2B5EF4-FFF2-40B4-BE49-F238E27FC236}">
                <a16:creationId xmlns:a16="http://schemas.microsoft.com/office/drawing/2014/main" id="{13C810CE-5725-BE77-E170-F691A5E2565D}"/>
              </a:ext>
            </a:extLst>
          </p:cNvPr>
          <p:cNvSpPr txBox="1"/>
          <p:nvPr/>
        </p:nvSpPr>
        <p:spPr>
          <a:xfrm>
            <a:off x="6665577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2009 CE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6BE70C0-F0AC-CA6C-FF47-7FC3DD70CA3F}"/>
              </a:ext>
            </a:extLst>
          </p:cNvPr>
          <p:cNvSpPr/>
          <p:nvPr/>
        </p:nvSpPr>
        <p:spPr>
          <a:xfrm>
            <a:off x="530352" y="3204464"/>
            <a:ext cx="7886897" cy="802994"/>
          </a:xfrm>
          <a:custGeom>
            <a:avLst/>
            <a:gdLst>
              <a:gd name="csX0" fmla="*/ 0 w 8366760"/>
              <a:gd name="csY0" fmla="*/ 694992 h 749856"/>
              <a:gd name="csX1" fmla="*/ 1600200 w 8366760"/>
              <a:gd name="csY1" fmla="*/ 48 h 749856"/>
              <a:gd name="csX2" fmla="*/ 3950208 w 8366760"/>
              <a:gd name="csY2" fmla="*/ 658416 h 749856"/>
              <a:gd name="csX3" fmla="*/ 7260336 w 8366760"/>
              <a:gd name="csY3" fmla="*/ 548688 h 749856"/>
              <a:gd name="csX4" fmla="*/ 8366760 w 8366760"/>
              <a:gd name="csY4" fmla="*/ 749856 h 749856"/>
              <a:gd name="csX0" fmla="*/ 0 w 8366760"/>
              <a:gd name="csY0" fmla="*/ 696994 h 751858"/>
              <a:gd name="csX1" fmla="*/ 1600200 w 8366760"/>
              <a:gd name="csY1" fmla="*/ 2050 h 751858"/>
              <a:gd name="csX2" fmla="*/ 3830967 w 8366760"/>
              <a:gd name="csY2" fmla="*/ 485967 h 751858"/>
              <a:gd name="csX3" fmla="*/ 7260336 w 8366760"/>
              <a:gd name="csY3" fmla="*/ 550690 h 751858"/>
              <a:gd name="csX4" fmla="*/ 8366760 w 8366760"/>
              <a:gd name="csY4" fmla="*/ 751858 h 751858"/>
              <a:gd name="csX0" fmla="*/ 0 w 8366760"/>
              <a:gd name="csY0" fmla="*/ 697036 h 751900"/>
              <a:gd name="csX1" fmla="*/ 1600200 w 8366760"/>
              <a:gd name="csY1" fmla="*/ 2092 h 751900"/>
              <a:gd name="csX2" fmla="*/ 3830967 w 8366760"/>
              <a:gd name="csY2" fmla="*/ 486009 h 751900"/>
              <a:gd name="csX3" fmla="*/ 7389514 w 8366760"/>
              <a:gd name="csY3" fmla="*/ 606239 h 751900"/>
              <a:gd name="csX4" fmla="*/ 8366760 w 8366760"/>
              <a:gd name="csY4" fmla="*/ 751900 h 751900"/>
              <a:gd name="csX0" fmla="*/ 0 w 8366760"/>
              <a:gd name="csY0" fmla="*/ 696983 h 751847"/>
              <a:gd name="csX1" fmla="*/ 1600200 w 8366760"/>
              <a:gd name="csY1" fmla="*/ 2039 h 751847"/>
              <a:gd name="csX2" fmla="*/ 3830967 w 8366760"/>
              <a:gd name="csY2" fmla="*/ 485956 h 751847"/>
              <a:gd name="csX3" fmla="*/ 7051664 w 8366760"/>
              <a:gd name="csY3" fmla="*/ 534819 h 751847"/>
              <a:gd name="csX4" fmla="*/ 8366760 w 8366760"/>
              <a:gd name="csY4" fmla="*/ 751847 h 751847"/>
              <a:gd name="csX0" fmla="*/ 0 w 8366760"/>
              <a:gd name="csY0" fmla="*/ 697061 h 751925"/>
              <a:gd name="csX1" fmla="*/ 1600200 w 8366760"/>
              <a:gd name="csY1" fmla="*/ 2117 h 751925"/>
              <a:gd name="csX2" fmla="*/ 3830967 w 8366760"/>
              <a:gd name="csY2" fmla="*/ 486034 h 751925"/>
              <a:gd name="csX3" fmla="*/ 7111284 w 8366760"/>
              <a:gd name="csY3" fmla="*/ 637982 h 751925"/>
              <a:gd name="csX4" fmla="*/ 8366760 w 8366760"/>
              <a:gd name="csY4" fmla="*/ 751925 h 751925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6949 h 696949"/>
              <a:gd name="csX1" fmla="*/ 1600200 w 8366760"/>
              <a:gd name="csY1" fmla="*/ 2005 h 696949"/>
              <a:gd name="csX2" fmla="*/ 3830967 w 8366760"/>
              <a:gd name="csY2" fmla="*/ 485922 h 696949"/>
              <a:gd name="csX3" fmla="*/ 7180842 w 8366760"/>
              <a:gd name="csY3" fmla="*/ 487207 h 696949"/>
              <a:gd name="csX4" fmla="*/ 8366760 w 8366760"/>
              <a:gd name="csY4" fmla="*/ 680446 h 696949"/>
              <a:gd name="csX0" fmla="*/ 0 w 8615179"/>
              <a:gd name="csY0" fmla="*/ 696949 h 696949"/>
              <a:gd name="csX1" fmla="*/ 1600200 w 8615179"/>
              <a:gd name="csY1" fmla="*/ 2005 h 696949"/>
              <a:gd name="csX2" fmla="*/ 3830967 w 8615179"/>
              <a:gd name="csY2" fmla="*/ 485922 h 696949"/>
              <a:gd name="csX3" fmla="*/ 7180842 w 8615179"/>
              <a:gd name="csY3" fmla="*/ 487207 h 696949"/>
              <a:gd name="csX4" fmla="*/ 8615179 w 8615179"/>
              <a:gd name="csY4" fmla="*/ 410839 h 696949"/>
              <a:gd name="csX0" fmla="*/ 0 w 8615179"/>
              <a:gd name="csY0" fmla="*/ 696868 h 696868"/>
              <a:gd name="csX1" fmla="*/ 1600200 w 8615179"/>
              <a:gd name="csY1" fmla="*/ 1924 h 696868"/>
              <a:gd name="csX2" fmla="*/ 3830967 w 8615179"/>
              <a:gd name="csY2" fmla="*/ 485841 h 696868"/>
              <a:gd name="csX3" fmla="*/ 7151032 w 8615179"/>
              <a:gd name="csY3" fmla="*/ 368182 h 696868"/>
              <a:gd name="csX4" fmla="*/ 8615179 w 8615179"/>
              <a:gd name="csY4" fmla="*/ 410758 h 696868"/>
              <a:gd name="csX0" fmla="*/ 0 w 8615179"/>
              <a:gd name="csY0" fmla="*/ 696863 h 696863"/>
              <a:gd name="csX1" fmla="*/ 1600200 w 8615179"/>
              <a:gd name="csY1" fmla="*/ 1919 h 696863"/>
              <a:gd name="csX2" fmla="*/ 3830967 w 8615179"/>
              <a:gd name="csY2" fmla="*/ 485836 h 696863"/>
              <a:gd name="csX3" fmla="*/ 7280210 w 8615179"/>
              <a:gd name="csY3" fmla="*/ 360247 h 696863"/>
              <a:gd name="csX4" fmla="*/ 8615179 w 8615179"/>
              <a:gd name="csY4" fmla="*/ 410753 h 696863"/>
              <a:gd name="csX0" fmla="*/ 0 w 8615179"/>
              <a:gd name="csY0" fmla="*/ 696837 h 696837"/>
              <a:gd name="csX1" fmla="*/ 1600200 w 8615179"/>
              <a:gd name="csY1" fmla="*/ 1893 h 696837"/>
              <a:gd name="csX2" fmla="*/ 3830967 w 8615179"/>
              <a:gd name="csY2" fmla="*/ 485810 h 696837"/>
              <a:gd name="csX3" fmla="*/ 7290147 w 8615179"/>
              <a:gd name="csY3" fmla="*/ 320573 h 696837"/>
              <a:gd name="csX4" fmla="*/ 8615179 w 8615179"/>
              <a:gd name="csY4" fmla="*/ 410727 h 696837"/>
              <a:gd name="csX0" fmla="*/ 0 w 8615179"/>
              <a:gd name="csY0" fmla="*/ 696938 h 696938"/>
              <a:gd name="csX1" fmla="*/ 1600200 w 8615179"/>
              <a:gd name="csY1" fmla="*/ 1994 h 696938"/>
              <a:gd name="csX2" fmla="*/ 3830967 w 8615179"/>
              <a:gd name="csY2" fmla="*/ 485911 h 696938"/>
              <a:gd name="csX3" fmla="*/ 3864469 w 8615179"/>
              <a:gd name="csY3" fmla="*/ 472840 h 696938"/>
              <a:gd name="csX4" fmla="*/ 7290147 w 8615179"/>
              <a:gd name="csY4" fmla="*/ 320674 h 696938"/>
              <a:gd name="csX5" fmla="*/ 8615179 w 8615179"/>
              <a:gd name="csY5" fmla="*/ 410828 h 696938"/>
              <a:gd name="csX0" fmla="*/ 0 w 8615179"/>
              <a:gd name="csY0" fmla="*/ 697069 h 697069"/>
              <a:gd name="csX1" fmla="*/ 1600200 w 8615179"/>
              <a:gd name="csY1" fmla="*/ 2125 h 697069"/>
              <a:gd name="csX2" fmla="*/ 3830967 w 8615179"/>
              <a:gd name="csY2" fmla="*/ 486042 h 697069"/>
              <a:gd name="csX3" fmla="*/ 4244909 w 8615179"/>
              <a:gd name="csY3" fmla="*/ 647423 h 697069"/>
              <a:gd name="csX4" fmla="*/ 7290147 w 8615179"/>
              <a:gd name="csY4" fmla="*/ 320805 h 697069"/>
              <a:gd name="csX5" fmla="*/ 8615179 w 8615179"/>
              <a:gd name="csY5" fmla="*/ 410959 h 697069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51 h 697051"/>
              <a:gd name="csX1" fmla="*/ 1600200 w 8585144"/>
              <a:gd name="csY1" fmla="*/ 2107 h 697051"/>
              <a:gd name="csX2" fmla="*/ 3830967 w 8585144"/>
              <a:gd name="csY2" fmla="*/ 486024 h 697051"/>
              <a:gd name="csX3" fmla="*/ 4825582 w 8585144"/>
              <a:gd name="csY3" fmla="*/ 623616 h 697051"/>
              <a:gd name="csX4" fmla="*/ 7270124 w 8585144"/>
              <a:gd name="csY4" fmla="*/ 598324 h 697051"/>
              <a:gd name="csX5" fmla="*/ 8585144 w 8585144"/>
              <a:gd name="csY5" fmla="*/ 466448 h 697051"/>
              <a:gd name="csX0" fmla="*/ 0 w 8585144"/>
              <a:gd name="csY0" fmla="*/ 696890 h 696890"/>
              <a:gd name="csX1" fmla="*/ 1600200 w 8585144"/>
              <a:gd name="csY1" fmla="*/ 1946 h 696890"/>
              <a:gd name="csX2" fmla="*/ 3830967 w 8585144"/>
              <a:gd name="csY2" fmla="*/ 485863 h 696890"/>
              <a:gd name="csX3" fmla="*/ 4765512 w 8585144"/>
              <a:gd name="csY3" fmla="*/ 401426 h 696890"/>
              <a:gd name="csX4" fmla="*/ 7270124 w 8585144"/>
              <a:gd name="csY4" fmla="*/ 598163 h 696890"/>
              <a:gd name="csX5" fmla="*/ 8585144 w 8585144"/>
              <a:gd name="csY5" fmla="*/ 466287 h 696890"/>
              <a:gd name="csX0" fmla="*/ 0 w 8585144"/>
              <a:gd name="csY0" fmla="*/ 710115 h 710115"/>
              <a:gd name="csX1" fmla="*/ 1600200 w 8585144"/>
              <a:gd name="csY1" fmla="*/ 15171 h 710115"/>
              <a:gd name="csX2" fmla="*/ 3580678 w 8585144"/>
              <a:gd name="csY2" fmla="*/ 245340 h 710115"/>
              <a:gd name="csX3" fmla="*/ 4765512 w 8585144"/>
              <a:gd name="csY3" fmla="*/ 414651 h 710115"/>
              <a:gd name="csX4" fmla="*/ 7270124 w 8585144"/>
              <a:gd name="csY4" fmla="*/ 611388 h 710115"/>
              <a:gd name="csX5" fmla="*/ 8585144 w 8585144"/>
              <a:gd name="csY5" fmla="*/ 479512 h 710115"/>
              <a:gd name="csX0" fmla="*/ 0 w 8585144"/>
              <a:gd name="csY0" fmla="*/ 711485 h 711485"/>
              <a:gd name="csX1" fmla="*/ 1600200 w 8585144"/>
              <a:gd name="csY1" fmla="*/ 16541 h 711485"/>
              <a:gd name="csX2" fmla="*/ 3580678 w 8585144"/>
              <a:gd name="csY2" fmla="*/ 246710 h 711485"/>
              <a:gd name="csX3" fmla="*/ 5015802 w 8585144"/>
              <a:gd name="csY3" fmla="*/ 574614 h 711485"/>
              <a:gd name="csX4" fmla="*/ 7270124 w 8585144"/>
              <a:gd name="csY4" fmla="*/ 612758 h 711485"/>
              <a:gd name="csX5" fmla="*/ 8585144 w 8585144"/>
              <a:gd name="csY5" fmla="*/ 480882 h 711485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848 h 711848"/>
              <a:gd name="csX1" fmla="*/ 1600200 w 8585144"/>
              <a:gd name="csY1" fmla="*/ 16904 h 711848"/>
              <a:gd name="csX2" fmla="*/ 3580678 w 8585144"/>
              <a:gd name="csY2" fmla="*/ 247073 h 711848"/>
              <a:gd name="csX3" fmla="*/ 7270124 w 8585144"/>
              <a:gd name="csY3" fmla="*/ 613121 h 711848"/>
              <a:gd name="csX4" fmla="*/ 8585144 w 8585144"/>
              <a:gd name="csY4" fmla="*/ 481245 h 711848"/>
              <a:gd name="csX0" fmla="*/ 0 w 8585144"/>
              <a:gd name="csY0" fmla="*/ 700851 h 700851"/>
              <a:gd name="csX1" fmla="*/ 1600200 w 8585144"/>
              <a:gd name="csY1" fmla="*/ 5907 h 700851"/>
              <a:gd name="csX2" fmla="*/ 4111292 w 8585144"/>
              <a:gd name="csY2" fmla="*/ 378810 h 700851"/>
              <a:gd name="csX3" fmla="*/ 7270124 w 8585144"/>
              <a:gd name="csY3" fmla="*/ 602124 h 700851"/>
              <a:gd name="csX4" fmla="*/ 8585144 w 8585144"/>
              <a:gd name="csY4" fmla="*/ 470248 h 700851"/>
              <a:gd name="csX0" fmla="*/ 0 w 8585144"/>
              <a:gd name="csY0" fmla="*/ 696378 h 696378"/>
              <a:gd name="csX1" fmla="*/ 1600200 w 8585144"/>
              <a:gd name="csY1" fmla="*/ 1434 h 696378"/>
              <a:gd name="csX2" fmla="*/ 4641906 w 8585144"/>
              <a:gd name="csY2" fmla="*/ 517070 h 696378"/>
              <a:gd name="csX3" fmla="*/ 7270124 w 8585144"/>
              <a:gd name="csY3" fmla="*/ 597651 h 696378"/>
              <a:gd name="csX4" fmla="*/ 8585144 w 8585144"/>
              <a:gd name="csY4" fmla="*/ 465775 h 696378"/>
              <a:gd name="csX0" fmla="*/ 0 w 8585144"/>
              <a:gd name="csY0" fmla="*/ 695490 h 695490"/>
              <a:gd name="csX1" fmla="*/ 1600200 w 8585144"/>
              <a:gd name="csY1" fmla="*/ 546 h 695490"/>
              <a:gd name="csX2" fmla="*/ 4782068 w 8585144"/>
              <a:gd name="csY2" fmla="*/ 579619 h 695490"/>
              <a:gd name="csX3" fmla="*/ 7270124 w 8585144"/>
              <a:gd name="csY3" fmla="*/ 596763 h 695490"/>
              <a:gd name="csX4" fmla="*/ 8585144 w 8585144"/>
              <a:gd name="csY4" fmla="*/ 464887 h 695490"/>
              <a:gd name="csX0" fmla="*/ 0 w 8585144"/>
              <a:gd name="csY0" fmla="*/ 698335 h 698335"/>
              <a:gd name="csX1" fmla="*/ 1600200 w 8585144"/>
              <a:gd name="csY1" fmla="*/ 3391 h 698335"/>
              <a:gd name="csX2" fmla="*/ 4982300 w 8585144"/>
              <a:gd name="csY2" fmla="*/ 439731 h 698335"/>
              <a:gd name="csX3" fmla="*/ 7270124 w 8585144"/>
              <a:gd name="csY3" fmla="*/ 599608 h 698335"/>
              <a:gd name="csX4" fmla="*/ 8585144 w 8585144"/>
              <a:gd name="csY4" fmla="*/ 467732 h 698335"/>
              <a:gd name="csX0" fmla="*/ 0 w 8585144"/>
              <a:gd name="csY0" fmla="*/ 698088 h 698088"/>
              <a:gd name="csX1" fmla="*/ 1600200 w 8585144"/>
              <a:gd name="csY1" fmla="*/ 3144 h 698088"/>
              <a:gd name="csX2" fmla="*/ 5192544 w 8585144"/>
              <a:gd name="csY2" fmla="*/ 447413 h 698088"/>
              <a:gd name="csX3" fmla="*/ 7270124 w 8585144"/>
              <a:gd name="csY3" fmla="*/ 599361 h 698088"/>
              <a:gd name="csX4" fmla="*/ 8585144 w 8585144"/>
              <a:gd name="csY4" fmla="*/ 467485 h 698088"/>
              <a:gd name="csX0" fmla="*/ 0 w 8585144"/>
              <a:gd name="csY0" fmla="*/ 697853 h 697853"/>
              <a:gd name="csX1" fmla="*/ 1600200 w 8585144"/>
              <a:gd name="csY1" fmla="*/ 2909 h 697853"/>
              <a:gd name="csX2" fmla="*/ 5392775 w 8585144"/>
              <a:gd name="csY2" fmla="*/ 455108 h 697853"/>
              <a:gd name="csX3" fmla="*/ 7270124 w 8585144"/>
              <a:gd name="csY3" fmla="*/ 599126 h 697853"/>
              <a:gd name="csX4" fmla="*/ 8585144 w 8585144"/>
              <a:gd name="csY4" fmla="*/ 467250 h 697853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48251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6023505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5923389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182 h 697182"/>
              <a:gd name="csX1" fmla="*/ 1600200 w 8635202"/>
              <a:gd name="csY1" fmla="*/ 2238 h 697182"/>
              <a:gd name="csX2" fmla="*/ 5923389 w 8635202"/>
              <a:gd name="csY2" fmla="*/ 478226 h 697182"/>
              <a:gd name="csX3" fmla="*/ 7148950 w 8635202"/>
              <a:gd name="csY3" fmla="*/ 553703 h 697182"/>
              <a:gd name="csX4" fmla="*/ 8635202 w 8635202"/>
              <a:gd name="csY4" fmla="*/ 553806 h 697182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553844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6915 h 696915"/>
              <a:gd name="csX1" fmla="*/ 1600200 w 8635202"/>
              <a:gd name="csY1" fmla="*/ 1971 h 696915"/>
              <a:gd name="csX2" fmla="*/ 6337661 w 8635202"/>
              <a:gd name="csY2" fmla="*/ 505302 h 696915"/>
              <a:gd name="csX3" fmla="*/ 7137444 w 8635202"/>
              <a:gd name="csY3" fmla="*/ 589894 h 696915"/>
              <a:gd name="csX4" fmla="*/ 8635202 w 8635202"/>
              <a:gd name="csY4" fmla="*/ 462394 h 696915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75 h 696575"/>
              <a:gd name="csX1" fmla="*/ 1600200 w 8635202"/>
              <a:gd name="csY1" fmla="*/ 1631 h 696575"/>
              <a:gd name="csX2" fmla="*/ 6337661 w 8635202"/>
              <a:gd name="csY2" fmla="*/ 504962 h 696575"/>
              <a:gd name="csX3" fmla="*/ 7137444 w 8635202"/>
              <a:gd name="csY3" fmla="*/ 589554 h 696575"/>
              <a:gd name="csX4" fmla="*/ 8635202 w 8635202"/>
              <a:gd name="csY4" fmla="*/ 462054 h 696575"/>
              <a:gd name="csX0" fmla="*/ 0 w 8635202"/>
              <a:gd name="csY0" fmla="*/ 696607 h 696607"/>
              <a:gd name="csX1" fmla="*/ 1600200 w 8635202"/>
              <a:gd name="csY1" fmla="*/ 1663 h 696607"/>
              <a:gd name="csX2" fmla="*/ 6337661 w 8635202"/>
              <a:gd name="csY2" fmla="*/ 504994 h 696607"/>
              <a:gd name="csX3" fmla="*/ 7137444 w 8635202"/>
              <a:gd name="csY3" fmla="*/ 589586 h 696607"/>
              <a:gd name="csX4" fmla="*/ 8635202 w 8635202"/>
              <a:gd name="csY4" fmla="*/ 462086 h 696607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16 h 696516"/>
              <a:gd name="csX1" fmla="*/ 1600200 w 8635202"/>
              <a:gd name="csY1" fmla="*/ 1572 h 696516"/>
              <a:gd name="csX2" fmla="*/ 6337661 w 8635202"/>
              <a:gd name="csY2" fmla="*/ 504903 h 696516"/>
              <a:gd name="csX3" fmla="*/ 7137444 w 8635202"/>
              <a:gd name="csY3" fmla="*/ 589495 h 696516"/>
              <a:gd name="csX4" fmla="*/ 8635202 w 8635202"/>
              <a:gd name="csY4" fmla="*/ 461995 h 696516"/>
              <a:gd name="csX0" fmla="*/ 0 w 8635202"/>
              <a:gd name="csY0" fmla="*/ 696351 h 696351"/>
              <a:gd name="csX1" fmla="*/ 1600200 w 8635202"/>
              <a:gd name="csY1" fmla="*/ 1407 h 696351"/>
              <a:gd name="csX2" fmla="*/ 6510274 w 8635202"/>
              <a:gd name="csY2" fmla="*/ 513853 h 696351"/>
              <a:gd name="csX3" fmla="*/ 7137444 w 8635202"/>
              <a:gd name="csY3" fmla="*/ 589330 h 696351"/>
              <a:gd name="csX4" fmla="*/ 8635202 w 8635202"/>
              <a:gd name="csY4" fmla="*/ 461830 h 6963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8635202" h="696351">
                <a:moveTo>
                  <a:pt x="0" y="696351"/>
                </a:moveTo>
                <a:cubicBezTo>
                  <a:pt x="470916" y="351927"/>
                  <a:pt x="515154" y="31823"/>
                  <a:pt x="1600200" y="1407"/>
                </a:cubicBezTo>
                <a:cubicBezTo>
                  <a:pt x="2685246" y="-29009"/>
                  <a:pt x="6289362" y="443210"/>
                  <a:pt x="6510274" y="513853"/>
                </a:cubicBezTo>
                <a:cubicBezTo>
                  <a:pt x="6731186" y="584496"/>
                  <a:pt x="7080356" y="590316"/>
                  <a:pt x="7137444" y="589330"/>
                </a:cubicBezTo>
                <a:cubicBezTo>
                  <a:pt x="8176185" y="562552"/>
                  <a:pt x="8400204" y="535389"/>
                  <a:pt x="8635202" y="461830"/>
                </a:cubicBezTo>
              </a:path>
            </a:pathLst>
          </a:cu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7583003-BE3D-ED21-75BE-ACFE4B848860}"/>
              </a:ext>
            </a:extLst>
          </p:cNvPr>
          <p:cNvSpPr/>
          <p:nvPr/>
        </p:nvSpPr>
        <p:spPr>
          <a:xfrm>
            <a:off x="1938527" y="2905304"/>
            <a:ext cx="6414714" cy="1110554"/>
          </a:xfrm>
          <a:custGeom>
            <a:avLst/>
            <a:gdLst>
              <a:gd name="csX0" fmla="*/ 0 w 4544568"/>
              <a:gd name="csY0" fmla="*/ 941832 h 941832"/>
              <a:gd name="csX1" fmla="*/ 2194560 w 4544568"/>
              <a:gd name="csY1" fmla="*/ 173736 h 941832"/>
              <a:gd name="csX2" fmla="*/ 4544568 w 4544568"/>
              <a:gd name="csY2" fmla="*/ 0 h 941832"/>
              <a:gd name="csX0" fmla="*/ 0 w 6722869"/>
              <a:gd name="csY0" fmla="*/ 969264 h 969264"/>
              <a:gd name="csX1" fmla="*/ 4372861 w 6722869"/>
              <a:gd name="csY1" fmla="*/ 173736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4372861 w 6722869"/>
              <a:gd name="csY1" fmla="*/ 173736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3888794 w 6722869"/>
              <a:gd name="csY1" fmla="*/ 146304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3888794 w 6722869"/>
              <a:gd name="csY1" fmla="*/ 146304 h 969264"/>
              <a:gd name="csX2" fmla="*/ 6722869 w 6722869"/>
              <a:gd name="csY2" fmla="*/ 0 h 969264"/>
              <a:gd name="csX0" fmla="*/ 0 w 6722869"/>
              <a:gd name="csY0" fmla="*/ 1058262 h 1058262"/>
              <a:gd name="csX1" fmla="*/ 3888794 w 6722869"/>
              <a:gd name="csY1" fmla="*/ 235302 h 1058262"/>
              <a:gd name="csX2" fmla="*/ 6722869 w 6722869"/>
              <a:gd name="csY2" fmla="*/ 88998 h 1058262"/>
              <a:gd name="csX0" fmla="*/ 0 w 6722869"/>
              <a:gd name="csY0" fmla="*/ 972998 h 972998"/>
              <a:gd name="csX1" fmla="*/ 3863756 w 6722869"/>
              <a:gd name="csY1" fmla="*/ 342062 h 972998"/>
              <a:gd name="csX2" fmla="*/ 6722869 w 6722869"/>
              <a:gd name="csY2" fmla="*/ 3734 h 972998"/>
              <a:gd name="csX0" fmla="*/ 0 w 6722869"/>
              <a:gd name="csY0" fmla="*/ 1078735 h 1078735"/>
              <a:gd name="csX1" fmla="*/ 3863756 w 6722869"/>
              <a:gd name="csY1" fmla="*/ 447799 h 1078735"/>
              <a:gd name="csX2" fmla="*/ 6722869 w 6722869"/>
              <a:gd name="csY2" fmla="*/ 109471 h 1078735"/>
              <a:gd name="csX0" fmla="*/ 0 w 5871579"/>
              <a:gd name="csY0" fmla="*/ 1069591 h 1069591"/>
              <a:gd name="csX1" fmla="*/ 3012466 w 5871579"/>
              <a:gd name="csY1" fmla="*/ 447799 h 1069591"/>
              <a:gd name="csX2" fmla="*/ 5871579 w 5871579"/>
              <a:gd name="csY2" fmla="*/ 109471 h 1069591"/>
              <a:gd name="csX0" fmla="*/ 0 w 5871579"/>
              <a:gd name="csY0" fmla="*/ 1069591 h 1075306"/>
              <a:gd name="csX1" fmla="*/ 3012466 w 5871579"/>
              <a:gd name="csY1" fmla="*/ 447799 h 1075306"/>
              <a:gd name="csX2" fmla="*/ 5871579 w 5871579"/>
              <a:gd name="csY2" fmla="*/ 109471 h 1075306"/>
              <a:gd name="csX0" fmla="*/ 0 w 5871579"/>
              <a:gd name="csY0" fmla="*/ 1069591 h 1076243"/>
              <a:gd name="csX1" fmla="*/ 3012466 w 5871579"/>
              <a:gd name="csY1" fmla="*/ 447799 h 1076243"/>
              <a:gd name="csX2" fmla="*/ 5871579 w 5871579"/>
              <a:gd name="csY2" fmla="*/ 109471 h 1076243"/>
              <a:gd name="csX0" fmla="*/ 0 w 5871579"/>
              <a:gd name="csY0" fmla="*/ 1041939 h 1048591"/>
              <a:gd name="csX1" fmla="*/ 3012466 w 5871579"/>
              <a:gd name="csY1" fmla="*/ 420147 h 1048591"/>
              <a:gd name="csX2" fmla="*/ 5871579 w 5871579"/>
              <a:gd name="csY2" fmla="*/ 145827 h 1048591"/>
              <a:gd name="csX0" fmla="*/ 0 w 5871579"/>
              <a:gd name="csY0" fmla="*/ 1092031 h 1098683"/>
              <a:gd name="csX1" fmla="*/ 3012466 w 5871579"/>
              <a:gd name="csY1" fmla="*/ 470239 h 1098683"/>
              <a:gd name="csX2" fmla="*/ 5871579 w 5871579"/>
              <a:gd name="csY2" fmla="*/ 195919 h 1098683"/>
              <a:gd name="csX0" fmla="*/ 0 w 5863233"/>
              <a:gd name="csY0" fmla="*/ 1044710 h 1051362"/>
              <a:gd name="csX1" fmla="*/ 3012466 w 5863233"/>
              <a:gd name="csY1" fmla="*/ 422918 h 1051362"/>
              <a:gd name="csX2" fmla="*/ 5863233 w 5863233"/>
              <a:gd name="csY2" fmla="*/ 258326 h 1051362"/>
              <a:gd name="csX0" fmla="*/ 0 w 5854887"/>
              <a:gd name="csY0" fmla="*/ 1075277 h 1081929"/>
              <a:gd name="csX1" fmla="*/ 3012466 w 5854887"/>
              <a:gd name="csY1" fmla="*/ 453485 h 1081929"/>
              <a:gd name="csX2" fmla="*/ 5854887 w 5854887"/>
              <a:gd name="csY2" fmla="*/ 215741 h 1081929"/>
              <a:gd name="csX0" fmla="*/ 0 w 5854887"/>
              <a:gd name="csY0" fmla="*/ 1072133 h 1078785"/>
              <a:gd name="csX1" fmla="*/ 3012466 w 5854887"/>
              <a:gd name="csY1" fmla="*/ 450341 h 1078785"/>
              <a:gd name="csX2" fmla="*/ 5854887 w 5854887"/>
              <a:gd name="csY2" fmla="*/ 212597 h 1078785"/>
              <a:gd name="csX0" fmla="*/ 0 w 5854887"/>
              <a:gd name="csY0" fmla="*/ 1037893 h 1047146"/>
              <a:gd name="csX1" fmla="*/ 2670281 w 5854887"/>
              <a:gd name="csY1" fmla="*/ 480109 h 1047146"/>
              <a:gd name="csX2" fmla="*/ 5854887 w 5854887"/>
              <a:gd name="csY2" fmla="*/ 178357 h 1047146"/>
              <a:gd name="csX0" fmla="*/ 0 w 5854887"/>
              <a:gd name="csY0" fmla="*/ 1117356 h 1126609"/>
              <a:gd name="csX1" fmla="*/ 2670281 w 5854887"/>
              <a:gd name="csY1" fmla="*/ 559572 h 1126609"/>
              <a:gd name="csX2" fmla="*/ 5854887 w 5854887"/>
              <a:gd name="csY2" fmla="*/ 257820 h 1126609"/>
              <a:gd name="csX0" fmla="*/ 0 w 5854887"/>
              <a:gd name="csY0" fmla="*/ 1117356 h 1129458"/>
              <a:gd name="csX1" fmla="*/ 2670281 w 5854887"/>
              <a:gd name="csY1" fmla="*/ 559572 h 1129458"/>
              <a:gd name="csX2" fmla="*/ 5854887 w 5854887"/>
              <a:gd name="csY2" fmla="*/ 257820 h 1129458"/>
              <a:gd name="csX0" fmla="*/ 0 w 5854887"/>
              <a:gd name="csY0" fmla="*/ 1113639 h 1125741"/>
              <a:gd name="csX1" fmla="*/ 2670281 w 5854887"/>
              <a:gd name="csY1" fmla="*/ 555855 h 1125741"/>
              <a:gd name="csX2" fmla="*/ 5854887 w 5854887"/>
              <a:gd name="csY2" fmla="*/ 254103 h 1125741"/>
              <a:gd name="csX0" fmla="*/ 0 w 5854887"/>
              <a:gd name="csY0" fmla="*/ 1113639 h 1132006"/>
              <a:gd name="csX1" fmla="*/ 2670281 w 5854887"/>
              <a:gd name="csY1" fmla="*/ 555855 h 1132006"/>
              <a:gd name="csX2" fmla="*/ 5854887 w 5854887"/>
              <a:gd name="csY2" fmla="*/ 254103 h 1132006"/>
              <a:gd name="csX0" fmla="*/ 0 w 5854887"/>
              <a:gd name="csY0" fmla="*/ 1103332 h 1124370"/>
              <a:gd name="csX1" fmla="*/ 2912315 w 5854887"/>
              <a:gd name="csY1" fmla="*/ 563836 h 1124370"/>
              <a:gd name="csX2" fmla="*/ 5854887 w 5854887"/>
              <a:gd name="csY2" fmla="*/ 243796 h 1124370"/>
              <a:gd name="csX0" fmla="*/ 0 w 5863233"/>
              <a:gd name="csY0" fmla="*/ 1094188 h 1116719"/>
              <a:gd name="csX1" fmla="*/ 2920661 w 5863233"/>
              <a:gd name="csY1" fmla="*/ 563836 h 1116719"/>
              <a:gd name="csX2" fmla="*/ 5863233 w 5863233"/>
              <a:gd name="csY2" fmla="*/ 243796 h 1116719"/>
              <a:gd name="csX0" fmla="*/ 0 w 5863233"/>
              <a:gd name="csY0" fmla="*/ 1094188 h 1094188"/>
              <a:gd name="csX1" fmla="*/ 2920661 w 5863233"/>
              <a:gd name="csY1" fmla="*/ 563836 h 1094188"/>
              <a:gd name="csX2" fmla="*/ 5863233 w 5863233"/>
              <a:gd name="csY2" fmla="*/ 243796 h 1094188"/>
              <a:gd name="csX0" fmla="*/ 0 w 5863233"/>
              <a:gd name="csY0" fmla="*/ 850392 h 850392"/>
              <a:gd name="csX1" fmla="*/ 2920661 w 5863233"/>
              <a:gd name="csY1" fmla="*/ 320040 h 850392"/>
              <a:gd name="csX2" fmla="*/ 2929441 w 5863233"/>
              <a:gd name="csY2" fmla="*/ 318396 h 850392"/>
              <a:gd name="csX3" fmla="*/ 5863233 w 5863233"/>
              <a:gd name="csY3" fmla="*/ 0 h 850392"/>
              <a:gd name="csX0" fmla="*/ 0 w 5863233"/>
              <a:gd name="csY0" fmla="*/ 1025772 h 1025772"/>
              <a:gd name="csX1" fmla="*/ 2920661 w 5863233"/>
              <a:gd name="csY1" fmla="*/ 495420 h 1025772"/>
              <a:gd name="csX2" fmla="*/ 3839153 w 5863233"/>
              <a:gd name="csY2" fmla="*/ 0 h 1025772"/>
              <a:gd name="csX3" fmla="*/ 5863233 w 5863233"/>
              <a:gd name="csY3" fmla="*/ 175380 h 1025772"/>
              <a:gd name="csX0" fmla="*/ 0 w 5863233"/>
              <a:gd name="csY0" fmla="*/ 850392 h 850392"/>
              <a:gd name="csX1" fmla="*/ 2920661 w 5863233"/>
              <a:gd name="csY1" fmla="*/ 32004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850392 h 854138"/>
              <a:gd name="csX1" fmla="*/ 3087581 w 5863233"/>
              <a:gd name="csY1" fmla="*/ 411480 h 854138"/>
              <a:gd name="csX2" fmla="*/ 3997727 w 5863233"/>
              <a:gd name="csY2" fmla="*/ 34932 h 854138"/>
              <a:gd name="csX3" fmla="*/ 5863233 w 5863233"/>
              <a:gd name="csY3" fmla="*/ 0 h 854138"/>
              <a:gd name="csX0" fmla="*/ 0 w 5863233"/>
              <a:gd name="csY0" fmla="*/ 850392 h 854138"/>
              <a:gd name="csX1" fmla="*/ 3087581 w 5863233"/>
              <a:gd name="csY1" fmla="*/ 411480 h 854138"/>
              <a:gd name="csX2" fmla="*/ 3997727 w 5863233"/>
              <a:gd name="csY2" fmla="*/ 34932 h 854138"/>
              <a:gd name="csX3" fmla="*/ 5863233 w 5863233"/>
              <a:gd name="csY3" fmla="*/ 0 h 854138"/>
              <a:gd name="csX0" fmla="*/ 0 w 5863233"/>
              <a:gd name="csY0" fmla="*/ 850392 h 850392"/>
              <a:gd name="csX1" fmla="*/ 3087581 w 5863233"/>
              <a:gd name="csY1" fmla="*/ 41148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850392 h 850392"/>
              <a:gd name="csX1" fmla="*/ 3087581 w 5863233"/>
              <a:gd name="csY1" fmla="*/ 41148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961559 h 961559"/>
              <a:gd name="csX1" fmla="*/ 3087581 w 5863233"/>
              <a:gd name="csY1" fmla="*/ 522647 h 961559"/>
              <a:gd name="csX2" fmla="*/ 3997727 w 5863233"/>
              <a:gd name="csY2" fmla="*/ 146099 h 961559"/>
              <a:gd name="csX3" fmla="*/ 5863233 w 5863233"/>
              <a:gd name="csY3" fmla="*/ 111167 h 961559"/>
              <a:gd name="csX0" fmla="*/ 0 w 5863233"/>
              <a:gd name="csY0" fmla="*/ 961559 h 961559"/>
              <a:gd name="csX1" fmla="*/ 3087581 w 5863233"/>
              <a:gd name="csY1" fmla="*/ 522647 h 961559"/>
              <a:gd name="csX2" fmla="*/ 3997727 w 5863233"/>
              <a:gd name="csY2" fmla="*/ 146099 h 961559"/>
              <a:gd name="csX3" fmla="*/ 5863233 w 5863233"/>
              <a:gd name="csY3" fmla="*/ 111167 h 961559"/>
              <a:gd name="csX0" fmla="*/ 0 w 5863233"/>
              <a:gd name="csY0" fmla="*/ 977777 h 977777"/>
              <a:gd name="csX1" fmla="*/ 3087581 w 5863233"/>
              <a:gd name="csY1" fmla="*/ 538865 h 977777"/>
              <a:gd name="csX2" fmla="*/ 3997727 w 5863233"/>
              <a:gd name="csY2" fmla="*/ 162317 h 977777"/>
              <a:gd name="csX3" fmla="*/ 5863233 w 5863233"/>
              <a:gd name="csY3" fmla="*/ 127385 h 977777"/>
              <a:gd name="csX0" fmla="*/ 0 w 5863233"/>
              <a:gd name="csY0" fmla="*/ 977777 h 977777"/>
              <a:gd name="csX1" fmla="*/ 3087581 w 5863233"/>
              <a:gd name="csY1" fmla="*/ 538865 h 977777"/>
              <a:gd name="csX2" fmla="*/ 3997727 w 5863233"/>
              <a:gd name="csY2" fmla="*/ 162317 h 977777"/>
              <a:gd name="csX3" fmla="*/ 5863233 w 5863233"/>
              <a:gd name="csY3" fmla="*/ 127385 h 977777"/>
              <a:gd name="csX0" fmla="*/ 0 w 5863233"/>
              <a:gd name="csY0" fmla="*/ 1075192 h 1075192"/>
              <a:gd name="csX1" fmla="*/ 3087581 w 5863233"/>
              <a:gd name="csY1" fmla="*/ 636280 h 1075192"/>
              <a:gd name="csX2" fmla="*/ 3997727 w 5863233"/>
              <a:gd name="csY2" fmla="*/ 259732 h 1075192"/>
              <a:gd name="csX3" fmla="*/ 5863233 w 5863233"/>
              <a:gd name="csY3" fmla="*/ 224800 h 1075192"/>
              <a:gd name="csX0" fmla="*/ 0 w 5863233"/>
              <a:gd name="csY0" fmla="*/ 1068574 h 1068574"/>
              <a:gd name="csX1" fmla="*/ 3087581 w 5863233"/>
              <a:gd name="csY1" fmla="*/ 629662 h 1068574"/>
              <a:gd name="csX2" fmla="*/ 4106225 w 5863233"/>
              <a:gd name="csY2" fmla="*/ 262258 h 1068574"/>
              <a:gd name="csX3" fmla="*/ 5863233 w 5863233"/>
              <a:gd name="csY3" fmla="*/ 218182 h 1068574"/>
              <a:gd name="csX0" fmla="*/ 0 w 5854887"/>
              <a:gd name="csY0" fmla="*/ 1099887 h 1099887"/>
              <a:gd name="csX1" fmla="*/ 3087581 w 5854887"/>
              <a:gd name="csY1" fmla="*/ 660975 h 1099887"/>
              <a:gd name="csX2" fmla="*/ 4106225 w 5854887"/>
              <a:gd name="csY2" fmla="*/ 293571 h 1099887"/>
              <a:gd name="csX3" fmla="*/ 5854887 w 5854887"/>
              <a:gd name="csY3" fmla="*/ 148911 h 1099887"/>
              <a:gd name="csX0" fmla="*/ 0 w 5854887"/>
              <a:gd name="csY0" fmla="*/ 1110554 h 1110554"/>
              <a:gd name="csX1" fmla="*/ 3087581 w 5854887"/>
              <a:gd name="csY1" fmla="*/ 671642 h 1110554"/>
              <a:gd name="csX2" fmla="*/ 4106225 w 5854887"/>
              <a:gd name="csY2" fmla="*/ 304238 h 1110554"/>
              <a:gd name="csX3" fmla="*/ 5854887 w 5854887"/>
              <a:gd name="csY3" fmla="*/ 159578 h 11105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5854887" h="1110554">
                <a:moveTo>
                  <a:pt x="0" y="1110554"/>
                </a:moveTo>
                <a:cubicBezTo>
                  <a:pt x="1636624" y="1061024"/>
                  <a:pt x="2472035" y="1258382"/>
                  <a:pt x="3087581" y="671642"/>
                </a:cubicBezTo>
                <a:cubicBezTo>
                  <a:pt x="3408903" y="363520"/>
                  <a:pt x="3791062" y="641042"/>
                  <a:pt x="4106225" y="304238"/>
                </a:cubicBezTo>
                <a:cubicBezTo>
                  <a:pt x="4494373" y="-265190"/>
                  <a:pt x="5600275" y="134646"/>
                  <a:pt x="5854887" y="159578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73A0C-2F36-5109-A305-828D8650C8DE}"/>
              </a:ext>
            </a:extLst>
          </p:cNvPr>
          <p:cNvSpPr/>
          <p:nvPr/>
        </p:nvSpPr>
        <p:spPr>
          <a:xfrm>
            <a:off x="7091369" y="3699641"/>
            <a:ext cx="1353312" cy="307074"/>
          </a:xfrm>
          <a:custGeom>
            <a:avLst/>
            <a:gdLst>
              <a:gd name="csX0" fmla="*/ 0 w 1216152"/>
              <a:gd name="csY0" fmla="*/ 320040 h 320040"/>
              <a:gd name="csX1" fmla="*/ 969264 w 1216152"/>
              <a:gd name="csY1" fmla="*/ 246888 h 320040"/>
              <a:gd name="csX2" fmla="*/ 1216152 w 1216152"/>
              <a:gd name="csY2" fmla="*/ 0 h 320040"/>
              <a:gd name="csX0" fmla="*/ 0 w 1353312"/>
              <a:gd name="csY0" fmla="*/ 313445 h 313445"/>
              <a:gd name="csX1" fmla="*/ 969264 w 1353312"/>
              <a:gd name="csY1" fmla="*/ 240293 h 313445"/>
              <a:gd name="csX2" fmla="*/ 1353312 w 1353312"/>
              <a:gd name="csY2" fmla="*/ 0 h 313445"/>
              <a:gd name="csX0" fmla="*/ 0 w 1353312"/>
              <a:gd name="csY0" fmla="*/ 313445 h 313445"/>
              <a:gd name="csX1" fmla="*/ 969264 w 1353312"/>
              <a:gd name="csY1" fmla="*/ 240293 h 313445"/>
              <a:gd name="csX2" fmla="*/ 1353312 w 1353312"/>
              <a:gd name="csY2" fmla="*/ 0 h 313445"/>
              <a:gd name="csX0" fmla="*/ 0 w 1353312"/>
              <a:gd name="csY0" fmla="*/ 313445 h 313445"/>
              <a:gd name="csX1" fmla="*/ 969264 w 1353312"/>
              <a:gd name="csY1" fmla="*/ 240293 h 313445"/>
              <a:gd name="csX2" fmla="*/ 1353312 w 1353312"/>
              <a:gd name="csY2" fmla="*/ 0 h 3134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353312" h="313445">
                <a:moveTo>
                  <a:pt x="0" y="313445"/>
                </a:moveTo>
                <a:cubicBezTo>
                  <a:pt x="383286" y="303539"/>
                  <a:pt x="766572" y="293633"/>
                  <a:pt x="969264" y="240293"/>
                </a:cubicBezTo>
                <a:cubicBezTo>
                  <a:pt x="1171956" y="186953"/>
                  <a:pt x="1221486" y="169318"/>
                  <a:pt x="1353312" y="0"/>
                </a:cubicBezTo>
              </a:path>
            </a:pathLst>
          </a:custGeom>
          <a:noFill/>
          <a:ln w="25400" cap="flat">
            <a:solidFill>
              <a:srgbClr val="FE99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671657-81DC-73B0-7D22-9BED5E04CCE5}"/>
              </a:ext>
            </a:extLst>
          </p:cNvPr>
          <p:cNvCxnSpPr/>
          <p:nvPr/>
        </p:nvCxnSpPr>
        <p:spPr>
          <a:xfrm>
            <a:off x="543623" y="1834244"/>
            <a:ext cx="2345881" cy="0"/>
          </a:xfrm>
          <a:prstGeom prst="line">
            <a:avLst/>
          </a:pr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D35F7C-46D2-2DFA-BE1E-15DFCDCD4A82}"/>
              </a:ext>
            </a:extLst>
          </p:cNvPr>
          <p:cNvCxnSpPr>
            <a:cxnSpLocks/>
          </p:cNvCxnSpPr>
          <p:nvPr/>
        </p:nvCxnSpPr>
        <p:spPr>
          <a:xfrm>
            <a:off x="3433127" y="1834244"/>
            <a:ext cx="1989265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9580A8-621D-0E51-E1BD-39BD7E07AE21}"/>
              </a:ext>
            </a:extLst>
          </p:cNvPr>
          <p:cNvCxnSpPr>
            <a:cxnSpLocks/>
          </p:cNvCxnSpPr>
          <p:nvPr/>
        </p:nvCxnSpPr>
        <p:spPr>
          <a:xfrm>
            <a:off x="6258623" y="1834244"/>
            <a:ext cx="1980121" cy="0"/>
          </a:xfrm>
          <a:prstGeom prst="line">
            <a:avLst/>
          </a:prstGeom>
          <a:noFill/>
          <a:ln w="25400" cap="flat">
            <a:solidFill>
              <a:srgbClr val="FE99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Google Shape;94;p20">
            <a:extLst>
              <a:ext uri="{FF2B5EF4-FFF2-40B4-BE49-F238E27FC236}">
                <a16:creationId xmlns:a16="http://schemas.microsoft.com/office/drawing/2014/main" id="{1698C423-3F3B-514B-DA33-E42BCCC53504}"/>
              </a:ext>
            </a:extLst>
          </p:cNvPr>
          <p:cNvSpPr txBox="1"/>
          <p:nvPr/>
        </p:nvSpPr>
        <p:spPr>
          <a:xfrm>
            <a:off x="543623" y="398400"/>
            <a:ext cx="7375875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Three monetary epochs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8055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C90F-2D30-1AA4-ACB8-E2C5C2D7E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hart&#10;&#10;AI-generated content may be incorrect.">
            <a:extLst>
              <a:ext uri="{FF2B5EF4-FFF2-40B4-BE49-F238E27FC236}">
                <a16:creationId xmlns:a16="http://schemas.microsoft.com/office/drawing/2014/main" id="{5EAB8106-EF03-85FF-7DD8-246FDBBF7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275"/>
            <a:ext cx="3956224" cy="4832949"/>
          </a:xfrm>
          <a:prstGeom prst="rect">
            <a:avLst/>
          </a:prstGeom>
        </p:spPr>
      </p:pic>
      <p:sp>
        <p:nvSpPr>
          <p:cNvPr id="22" name="Google Shape;69;p16">
            <a:extLst>
              <a:ext uri="{FF2B5EF4-FFF2-40B4-BE49-F238E27FC236}">
                <a16:creationId xmlns:a16="http://schemas.microsoft.com/office/drawing/2014/main" id="{BE9BEC0F-530F-C749-9DA7-FD0199F25178}"/>
              </a:ext>
            </a:extLst>
          </p:cNvPr>
          <p:cNvSpPr txBox="1"/>
          <p:nvPr/>
        </p:nvSpPr>
        <p:spPr>
          <a:xfrm>
            <a:off x="474602" y="706158"/>
            <a:ext cx="3709940" cy="22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3400" dirty="0"/>
              <a:t>“Bitcoin’s Value is Driven by its Enforceable Scarcity”</a:t>
            </a:r>
          </a:p>
        </p:txBody>
      </p:sp>
      <p:sp>
        <p:nvSpPr>
          <p:cNvPr id="23" name="Google Shape;69;p16">
            <a:extLst>
              <a:ext uri="{FF2B5EF4-FFF2-40B4-BE49-F238E27FC236}">
                <a16:creationId xmlns:a16="http://schemas.microsoft.com/office/drawing/2014/main" id="{C2BCF635-82B5-7D68-CE15-F4B9EAE40C5C}"/>
              </a:ext>
            </a:extLst>
          </p:cNvPr>
          <p:cNvSpPr txBox="1"/>
          <p:nvPr/>
        </p:nvSpPr>
        <p:spPr>
          <a:xfrm>
            <a:off x="465168" y="3477995"/>
            <a:ext cx="3391545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Fidelity, 2023</a:t>
            </a:r>
          </a:p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Bitcoin-First: Revisited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D72CBD-3377-E382-2EC5-B8EF3B8F5FBE}"/>
              </a:ext>
            </a:extLst>
          </p:cNvPr>
          <p:cNvSpPr txBox="1"/>
          <p:nvPr/>
        </p:nvSpPr>
        <p:spPr>
          <a:xfrm>
            <a:off x="26952" y="4960737"/>
            <a:ext cx="1689565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Fidelity Digital Assets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06635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F7AC-0351-31A6-5119-B17AAC549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69;p16">
            <a:extLst>
              <a:ext uri="{FF2B5EF4-FFF2-40B4-BE49-F238E27FC236}">
                <a16:creationId xmlns:a16="http://schemas.microsoft.com/office/drawing/2014/main" id="{771A4D73-9541-5583-088B-10D462128CFA}"/>
              </a:ext>
            </a:extLst>
          </p:cNvPr>
          <p:cNvSpPr txBox="1"/>
          <p:nvPr/>
        </p:nvSpPr>
        <p:spPr>
          <a:xfrm>
            <a:off x="474602" y="706158"/>
            <a:ext cx="3709940" cy="22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3400" dirty="0"/>
              <a:t>Bitcoin’s Value is Driven by its Enforceable Scarcity</a:t>
            </a:r>
          </a:p>
        </p:txBody>
      </p:sp>
      <p:sp>
        <p:nvSpPr>
          <p:cNvPr id="23" name="Google Shape;69;p16">
            <a:extLst>
              <a:ext uri="{FF2B5EF4-FFF2-40B4-BE49-F238E27FC236}">
                <a16:creationId xmlns:a16="http://schemas.microsoft.com/office/drawing/2014/main" id="{75C2BD2E-588E-20AA-1057-5742F90C4CC1}"/>
              </a:ext>
            </a:extLst>
          </p:cNvPr>
          <p:cNvSpPr txBox="1"/>
          <p:nvPr/>
        </p:nvSpPr>
        <p:spPr>
          <a:xfrm>
            <a:off x="465168" y="3477995"/>
            <a:ext cx="3391545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Fidelity, 2023</a:t>
            </a:r>
          </a:p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Bitcoin-First: Revisited</a:t>
            </a:r>
          </a:p>
        </p:txBody>
      </p:sp>
      <p:pic>
        <p:nvPicPr>
          <p:cNvPr id="15" name="Picture 14" descr="A screenshot of a chart&#10;&#10;AI-generated content may be incorrect.">
            <a:extLst>
              <a:ext uri="{FF2B5EF4-FFF2-40B4-BE49-F238E27FC236}">
                <a16:creationId xmlns:a16="http://schemas.microsoft.com/office/drawing/2014/main" id="{C0404BD0-CE48-5CE6-A129-08809224B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97"/>
          <a:stretch>
            <a:fillRect/>
          </a:stretch>
        </p:blipFill>
        <p:spPr>
          <a:xfrm>
            <a:off x="542441" y="31289"/>
            <a:ext cx="7985783" cy="5112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9D03D-8514-14F5-1F10-67C5A7DD3416}"/>
              </a:ext>
            </a:extLst>
          </p:cNvPr>
          <p:cNvSpPr txBox="1"/>
          <p:nvPr/>
        </p:nvSpPr>
        <p:spPr>
          <a:xfrm>
            <a:off x="26952" y="4960737"/>
            <a:ext cx="1689565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Fidelity Digital Assets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55661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C10D-0453-6854-13A7-E04DC99D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69;p16">
            <a:extLst>
              <a:ext uri="{FF2B5EF4-FFF2-40B4-BE49-F238E27FC236}">
                <a16:creationId xmlns:a16="http://schemas.microsoft.com/office/drawing/2014/main" id="{F876B815-3451-7A7E-1EDD-2CFEEFD05185}"/>
              </a:ext>
            </a:extLst>
          </p:cNvPr>
          <p:cNvSpPr txBox="1"/>
          <p:nvPr/>
        </p:nvSpPr>
        <p:spPr>
          <a:xfrm>
            <a:off x="474602" y="706158"/>
            <a:ext cx="3709940" cy="22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3400" dirty="0"/>
              <a:t>Bitcoin’s Value is Driven by its Enforceable Scarcity</a:t>
            </a:r>
          </a:p>
        </p:txBody>
      </p:sp>
      <p:sp>
        <p:nvSpPr>
          <p:cNvPr id="23" name="Google Shape;69;p16">
            <a:extLst>
              <a:ext uri="{FF2B5EF4-FFF2-40B4-BE49-F238E27FC236}">
                <a16:creationId xmlns:a16="http://schemas.microsoft.com/office/drawing/2014/main" id="{C2B1E758-BC48-9EF5-11EA-301FF07D6A23}"/>
              </a:ext>
            </a:extLst>
          </p:cNvPr>
          <p:cNvSpPr txBox="1"/>
          <p:nvPr/>
        </p:nvSpPr>
        <p:spPr>
          <a:xfrm>
            <a:off x="465168" y="3477995"/>
            <a:ext cx="3391545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Fidelity, 2023</a:t>
            </a:r>
          </a:p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Bitcoin-First: Revisited</a:t>
            </a:r>
          </a:p>
        </p:txBody>
      </p:sp>
      <p:pic>
        <p:nvPicPr>
          <p:cNvPr id="15" name="Picture 14" descr="A screenshot of a chart&#10;&#10;AI-generated content may be incorrect.">
            <a:extLst>
              <a:ext uri="{FF2B5EF4-FFF2-40B4-BE49-F238E27FC236}">
                <a16:creationId xmlns:a16="http://schemas.microsoft.com/office/drawing/2014/main" id="{E3E45EAF-E75B-EB06-ADDD-7BED4EEB7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0"/>
          <a:stretch>
            <a:fillRect/>
          </a:stretch>
        </p:blipFill>
        <p:spPr>
          <a:xfrm>
            <a:off x="542441" y="0"/>
            <a:ext cx="7985783" cy="5013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05E2AA-0DE7-1B9E-8EEE-9188845C9687}"/>
              </a:ext>
            </a:extLst>
          </p:cNvPr>
          <p:cNvSpPr txBox="1"/>
          <p:nvPr/>
        </p:nvSpPr>
        <p:spPr>
          <a:xfrm>
            <a:off x="26952" y="4960737"/>
            <a:ext cx="1689565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Fidelity Digital Assets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97641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3"/>
          <a:srcRect t="29126" r="47092" b="25246"/>
          <a:stretch>
            <a:fillRect/>
          </a:stretch>
        </p:blipFill>
        <p:spPr>
          <a:xfrm>
            <a:off x="506504" y="-17004"/>
            <a:ext cx="8638319" cy="5177508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tangle"/>
          <p:cNvSpPr/>
          <p:nvPr/>
        </p:nvSpPr>
        <p:spPr>
          <a:xfrm>
            <a:off x="52887" y="-13274"/>
            <a:ext cx="1270001" cy="4342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91" name="Rectangle"/>
          <p:cNvSpPr/>
          <p:nvPr/>
        </p:nvSpPr>
        <p:spPr>
          <a:xfrm>
            <a:off x="4759680" y="-13274"/>
            <a:ext cx="839781" cy="22870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5669268" y="13247"/>
            <a:ext cx="544232" cy="12515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93" name="Google Shape;145;p24"/>
          <p:cNvSpPr txBox="1"/>
          <p:nvPr/>
        </p:nvSpPr>
        <p:spPr>
          <a:xfrm>
            <a:off x="543624" y="398400"/>
            <a:ext cx="3664588" cy="217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t>Three Cohorts of Adoption</a:t>
            </a:r>
          </a:p>
        </p:txBody>
      </p:sp>
      <p:sp>
        <p:nvSpPr>
          <p:cNvPr id="294" name="Google Shape;140;p24"/>
          <p:cNvSpPr txBox="1"/>
          <p:nvPr/>
        </p:nvSpPr>
        <p:spPr>
          <a:xfrm>
            <a:off x="982847" y="3677220"/>
            <a:ext cx="3198901" cy="57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Unbanked</a:t>
            </a:r>
          </a:p>
        </p:txBody>
      </p:sp>
      <p:sp>
        <p:nvSpPr>
          <p:cNvPr id="295" name="Google Shape;140;p24"/>
          <p:cNvSpPr txBox="1"/>
          <p:nvPr/>
        </p:nvSpPr>
        <p:spPr>
          <a:xfrm>
            <a:off x="3226244" y="2608328"/>
            <a:ext cx="3198901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Banked</a:t>
            </a:r>
          </a:p>
        </p:txBody>
      </p:sp>
      <p:sp>
        <p:nvSpPr>
          <p:cNvPr id="296" name="Google Shape;140;p24"/>
          <p:cNvSpPr txBox="1"/>
          <p:nvPr/>
        </p:nvSpPr>
        <p:spPr>
          <a:xfrm>
            <a:off x="5360472" y="427573"/>
            <a:ext cx="3198901" cy="57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Banks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207;p31"/>
          <p:cNvSpPr txBox="1"/>
          <p:nvPr/>
        </p:nvSpPr>
        <p:spPr>
          <a:xfrm>
            <a:off x="481800" y="3536150"/>
            <a:ext cx="8180400" cy="109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3000"/>
            </a:lvl1pPr>
          </a:lstStyle>
          <a:p>
            <a:r>
              <a:t>BUT. It possesses properties unlike any other asset, and any other network, on the planet.</a:t>
            </a:r>
          </a:p>
        </p:txBody>
      </p:sp>
      <p:sp>
        <p:nvSpPr>
          <p:cNvPr id="301" name="Google Shape;208;p31"/>
          <p:cNvSpPr txBox="1"/>
          <p:nvPr/>
        </p:nvSpPr>
        <p:spPr>
          <a:xfrm>
            <a:off x="481800" y="382325"/>
            <a:ext cx="8180400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3000"/>
            </a:lvl1pPr>
          </a:lstStyle>
          <a:p>
            <a:r>
              <a:t>But most of all, bitcoin is money. </a:t>
            </a:r>
          </a:p>
        </p:txBody>
      </p:sp>
      <p:pic>
        <p:nvPicPr>
          <p:cNvPr id="302" name="Screenshot 2025-10-01 at 11.45.43 AM.pngGoogle Shape;209;p31" descr="Screenshot 2025-10-01 at 11.45.43 AM.pngGoogle Shape;209;p31"/>
          <p:cNvPicPr>
            <a:picLocks noChangeAspect="1"/>
          </p:cNvPicPr>
          <p:nvPr/>
        </p:nvPicPr>
        <p:blipFill>
          <a:blip r:embed="rId2"/>
          <a:srcRect l="254" t="5692" r="1145" b="5345"/>
          <a:stretch>
            <a:fillRect/>
          </a:stretch>
        </p:blipFill>
        <p:spPr>
          <a:xfrm>
            <a:off x="-4" y="-13288"/>
            <a:ext cx="9144008" cy="515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/>
          <a:srcRect l="12896" t="28019" b="6568"/>
          <a:stretch>
            <a:fillRect/>
          </a:stretch>
        </p:blipFill>
        <p:spPr>
          <a:xfrm>
            <a:off x="-4042" y="-5576"/>
            <a:ext cx="9152084" cy="5154652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Google Shape;136;p24"/>
          <p:cNvSpPr txBox="1"/>
          <p:nvPr/>
        </p:nvSpPr>
        <p:spPr>
          <a:xfrm>
            <a:off x="-1" y="4866075"/>
            <a:ext cx="396000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rgbClr val="464646"/>
                </a:solidFill>
              </a:defRPr>
            </a:lvl1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Photo: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@BitcoinBeachBR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5" name="Google Shape;157;p26"/>
          <p:cNvSpPr/>
          <p:nvPr/>
        </p:nvSpPr>
        <p:spPr>
          <a:xfrm>
            <a:off x="-1" y="623429"/>
            <a:ext cx="4253179" cy="1128969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6" name="Google Shape;158;p26"/>
          <p:cNvSpPr txBox="1"/>
          <p:nvPr/>
        </p:nvSpPr>
        <p:spPr>
          <a:xfrm>
            <a:off x="199649" y="837474"/>
            <a:ext cx="3610038" cy="70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700" b="1">
                <a:solidFill>
                  <a:srgbClr val="FFFFFF"/>
                </a:solidFill>
              </a:defRPr>
            </a:lvl1pPr>
          </a:lstStyle>
          <a:p>
            <a:r>
              <a:t>The Unbanked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As of May 2025.pngGoogle Shape;216;p32" descr="As of May 2025.pngGoogle Shape;216;p32"/>
          <p:cNvPicPr>
            <a:picLocks noChangeAspect="1"/>
          </p:cNvPicPr>
          <p:nvPr/>
        </p:nvPicPr>
        <p:blipFill>
          <a:blip r:embed="rId2"/>
          <a:srcRect t="4365" r="8191" b="27948"/>
          <a:stretch>
            <a:fillRect/>
          </a:stretch>
        </p:blipFill>
        <p:spPr>
          <a:xfrm>
            <a:off x="434331" y="-7740"/>
            <a:ext cx="8811272" cy="515904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Google Shape;217;p32"/>
          <p:cNvSpPr/>
          <p:nvPr/>
        </p:nvSpPr>
        <p:spPr>
          <a:xfrm>
            <a:off x="307110" y="-1"/>
            <a:ext cx="4682327" cy="14732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1" name="Google Shape;157;p26"/>
          <p:cNvSpPr/>
          <p:nvPr/>
        </p:nvSpPr>
        <p:spPr>
          <a:xfrm>
            <a:off x="-1" y="623429"/>
            <a:ext cx="4253179" cy="1128969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2" name="Google Shape;158;p26"/>
          <p:cNvSpPr txBox="1"/>
          <p:nvPr/>
        </p:nvSpPr>
        <p:spPr>
          <a:xfrm>
            <a:off x="199649" y="837474"/>
            <a:ext cx="3995961" cy="70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700" b="1">
                <a:solidFill>
                  <a:srgbClr val="FFFFFF"/>
                </a:solidFill>
              </a:defRPr>
            </a:lvl1pPr>
          </a:lstStyle>
          <a:p>
            <a:r>
              <a:rPr dirty="0"/>
              <a:t>The “Unbanked”</a:t>
            </a:r>
          </a:p>
        </p:txBody>
      </p:sp>
      <p:sp>
        <p:nvSpPr>
          <p:cNvPr id="310" name="Google Shape;218;p32"/>
          <p:cNvSpPr/>
          <p:nvPr/>
        </p:nvSpPr>
        <p:spPr>
          <a:xfrm>
            <a:off x="280158" y="4352499"/>
            <a:ext cx="3030601" cy="79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creenshot 2025-10-15 at 1.41.20 PM.png" descr="Screenshot 2025-10-15 at 1.41.20 PM.png"/>
          <p:cNvPicPr>
            <a:picLocks noChangeAspect="1"/>
          </p:cNvPicPr>
          <p:nvPr/>
        </p:nvPicPr>
        <p:blipFill>
          <a:blip r:embed="rId2"/>
          <a:srcRect l="3067" t="6060" r="25511" b="29660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2" name="Google Shape;157;p26">
            <a:extLst>
              <a:ext uri="{FF2B5EF4-FFF2-40B4-BE49-F238E27FC236}">
                <a16:creationId xmlns:a16="http://schemas.microsoft.com/office/drawing/2014/main" id="{3277B3CC-934B-E5DF-0B05-5B5B600ED585}"/>
              </a:ext>
            </a:extLst>
          </p:cNvPr>
          <p:cNvSpPr/>
          <p:nvPr/>
        </p:nvSpPr>
        <p:spPr>
          <a:xfrm>
            <a:off x="-1" y="623429"/>
            <a:ext cx="4253179" cy="1128969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Google Shape;158;p26">
            <a:extLst>
              <a:ext uri="{FF2B5EF4-FFF2-40B4-BE49-F238E27FC236}">
                <a16:creationId xmlns:a16="http://schemas.microsoft.com/office/drawing/2014/main" id="{CF974265-FA61-B6D8-BFC1-865079D009B2}"/>
              </a:ext>
            </a:extLst>
          </p:cNvPr>
          <p:cNvSpPr txBox="1"/>
          <p:nvPr/>
        </p:nvSpPr>
        <p:spPr>
          <a:xfrm>
            <a:off x="199649" y="837474"/>
            <a:ext cx="3995961" cy="754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700" b="1">
                <a:solidFill>
                  <a:srgbClr val="FFFFFF"/>
                </a:solidFill>
              </a:defRPr>
            </a:lvl1pPr>
          </a:lstStyle>
          <a:p>
            <a:r>
              <a:rPr dirty="0"/>
              <a:t>The </a:t>
            </a:r>
            <a:r>
              <a:rPr lang="en-US" dirty="0"/>
              <a:t>Banked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83881-5D3C-CEC2-827C-F7374175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hip&#10;&#10;AI-generated content may be incorrect.">
            <a:extLst>
              <a:ext uri="{FF2B5EF4-FFF2-40B4-BE49-F238E27FC236}">
                <a16:creationId xmlns:a16="http://schemas.microsoft.com/office/drawing/2014/main" id="{2B98A719-5727-FC1D-BD7E-21F87DA50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18782" r="7533" b="12145"/>
          <a:stretch>
            <a:fillRect/>
          </a:stretch>
        </p:blipFill>
        <p:spPr>
          <a:xfrm>
            <a:off x="9433" y="0"/>
            <a:ext cx="9125133" cy="5143500"/>
          </a:xfrm>
          <a:prstGeom prst="rect">
            <a:avLst/>
          </a:prstGeom>
        </p:spPr>
      </p:pic>
      <p:sp>
        <p:nvSpPr>
          <p:cNvPr id="5" name="Google Shape;69;p16">
            <a:extLst>
              <a:ext uri="{FF2B5EF4-FFF2-40B4-BE49-F238E27FC236}">
                <a16:creationId xmlns:a16="http://schemas.microsoft.com/office/drawing/2014/main" id="{768645F1-5C5B-DF48-18E6-00309BCCD4EE}"/>
              </a:ext>
            </a:extLst>
          </p:cNvPr>
          <p:cNvSpPr txBox="1"/>
          <p:nvPr/>
        </p:nvSpPr>
        <p:spPr>
          <a:xfrm>
            <a:off x="474602" y="706158"/>
            <a:ext cx="3391545" cy="280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3400" dirty="0"/>
              <a:t>"There is no reason anyone would want a computer in their home."</a:t>
            </a:r>
          </a:p>
        </p:txBody>
      </p:sp>
      <p:sp>
        <p:nvSpPr>
          <p:cNvPr id="6" name="Google Shape;69;p16">
            <a:extLst>
              <a:ext uri="{FF2B5EF4-FFF2-40B4-BE49-F238E27FC236}">
                <a16:creationId xmlns:a16="http://schemas.microsoft.com/office/drawing/2014/main" id="{1598A4DC-2994-7E7E-EC0E-688592DED837}"/>
              </a:ext>
            </a:extLst>
          </p:cNvPr>
          <p:cNvSpPr txBox="1"/>
          <p:nvPr/>
        </p:nvSpPr>
        <p:spPr>
          <a:xfrm>
            <a:off x="465168" y="3477995"/>
            <a:ext cx="4016521" cy="11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Ken Olsen, 1977</a:t>
            </a:r>
          </a:p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Founder, Digital Equipment Corporation (DEC)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9FD9B-5DA5-E9C7-E606-AC4211450706}"/>
              </a:ext>
            </a:extLst>
          </p:cNvPr>
          <p:cNvSpPr txBox="1"/>
          <p:nvPr/>
        </p:nvSpPr>
        <p:spPr>
          <a:xfrm>
            <a:off x="26952" y="4960737"/>
            <a:ext cx="912109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Photo: IEEE.org</a:t>
            </a:r>
          </a:p>
        </p:txBody>
      </p:sp>
    </p:spTree>
    <p:extLst>
      <p:ext uri="{BB962C8B-B14F-4D97-AF65-F5344CB8AC3E}">
        <p14:creationId xmlns:p14="http://schemas.microsoft.com/office/powerpoint/2010/main" val="331496496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shot 2025-10-15 at 1.41.20 PM.png" descr="Screenshot 2025-10-15 at 1.41.20 PM.png">
            <a:extLst>
              <a:ext uri="{FF2B5EF4-FFF2-40B4-BE49-F238E27FC236}">
                <a16:creationId xmlns:a16="http://schemas.microsoft.com/office/drawing/2014/main" id="{ACDFE34E-21B6-4925-AFCA-03BE22D7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7" t="6060" r="25511" b="29660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3" name="Google Shape;247;p37">
            <a:extLst>
              <a:ext uri="{FF2B5EF4-FFF2-40B4-BE49-F238E27FC236}">
                <a16:creationId xmlns:a16="http://schemas.microsoft.com/office/drawing/2014/main" id="{98F88790-3D57-4954-D86D-F72FB2D92205}"/>
              </a:ext>
            </a:extLst>
          </p:cNvPr>
          <p:cNvSpPr/>
          <p:nvPr/>
        </p:nvSpPr>
        <p:spPr>
          <a:xfrm>
            <a:off x="-5363" y="333193"/>
            <a:ext cx="5699581" cy="3303311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0" name="Google Shape;248;p37"/>
          <p:cNvSpPr txBox="1"/>
          <p:nvPr/>
        </p:nvSpPr>
        <p:spPr>
          <a:xfrm>
            <a:off x="172526" y="420293"/>
            <a:ext cx="5212242" cy="2988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“You can put all your money in the S&amp;P 500 and you’re not gaining any relative wealth at all.</a:t>
            </a:r>
            <a:br/>
            <a:br/>
            <a:r>
              <a:rPr i="1"/>
              <a:t>That’s a startling insight.”</a:t>
            </a:r>
          </a:p>
        </p:txBody>
      </p:sp>
      <p:sp>
        <p:nvSpPr>
          <p:cNvPr id="4" name="Google Shape;247;p37">
            <a:extLst>
              <a:ext uri="{FF2B5EF4-FFF2-40B4-BE49-F238E27FC236}">
                <a16:creationId xmlns:a16="http://schemas.microsoft.com/office/drawing/2014/main" id="{145DD001-24C7-987B-1541-B35C94F2C137}"/>
              </a:ext>
            </a:extLst>
          </p:cNvPr>
          <p:cNvSpPr/>
          <p:nvPr/>
        </p:nvSpPr>
        <p:spPr>
          <a:xfrm>
            <a:off x="-5363" y="4308923"/>
            <a:ext cx="3685358" cy="831136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2" name="Tad Smith…"/>
          <p:cNvSpPr txBox="1"/>
          <p:nvPr/>
        </p:nvSpPr>
        <p:spPr>
          <a:xfrm>
            <a:off x="155230" y="4384332"/>
            <a:ext cx="2720296" cy="67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dirty="0"/>
              <a:t>Tad Smith</a:t>
            </a:r>
          </a:p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lang="en-US" dirty="0"/>
              <a:t>Former CEO, Sotheby’s</a:t>
            </a:r>
            <a:endParaRPr dirty="0"/>
          </a:p>
        </p:txBody>
      </p:sp>
      <p:sp>
        <p:nvSpPr>
          <p:cNvPr id="323" name="Google Shape;136;p24"/>
          <p:cNvSpPr txBox="1"/>
          <p:nvPr/>
        </p:nvSpPr>
        <p:spPr>
          <a:xfrm>
            <a:off x="6400879" y="4866075"/>
            <a:ext cx="2740722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Kotzman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EEE782C2-5938-CDF4-61F8-AEEF6982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" t="231" r="28963" b="2883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Google Shape;157;p26"/>
          <p:cNvSpPr/>
          <p:nvPr/>
        </p:nvSpPr>
        <p:spPr>
          <a:xfrm>
            <a:off x="-1" y="623429"/>
            <a:ext cx="4253179" cy="1128969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0" name="Google Shape;158;p26"/>
          <p:cNvSpPr txBox="1"/>
          <p:nvPr/>
        </p:nvSpPr>
        <p:spPr>
          <a:xfrm>
            <a:off x="199649" y="837474"/>
            <a:ext cx="3610038" cy="70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700" b="1">
                <a:solidFill>
                  <a:srgbClr val="FFFFFF"/>
                </a:solidFill>
              </a:defRPr>
            </a:lvl1pPr>
          </a:lstStyle>
          <a:p>
            <a:r>
              <a:t>The Banks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movie.png" descr="pasted-movie.png">
            <a:extLst>
              <a:ext uri="{FF2B5EF4-FFF2-40B4-BE49-F238E27FC236}">
                <a16:creationId xmlns:a16="http://schemas.microsoft.com/office/drawing/2014/main" id="{E6BD3D4D-85A0-135B-E5BD-FB449C6F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" t="231" r="28963" b="2883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Google Shape;247;p37">
            <a:extLst>
              <a:ext uri="{FF2B5EF4-FFF2-40B4-BE49-F238E27FC236}">
                <a16:creationId xmlns:a16="http://schemas.microsoft.com/office/drawing/2014/main" id="{F646126D-CE4E-9BAF-2FF0-A4E6E4B8E7E5}"/>
              </a:ext>
            </a:extLst>
          </p:cNvPr>
          <p:cNvSpPr/>
          <p:nvPr/>
        </p:nvSpPr>
        <p:spPr>
          <a:xfrm>
            <a:off x="-5363" y="333193"/>
            <a:ext cx="6410380" cy="3303311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6" name="Google Shape;223;p33"/>
          <p:cNvSpPr txBox="1"/>
          <p:nvPr/>
        </p:nvSpPr>
        <p:spPr>
          <a:xfrm>
            <a:off x="254537" y="517884"/>
            <a:ext cx="5866863" cy="279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34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“BlackRock’s U.S.-based Bitcoin exchange-traded product (ETP) was the largest exchange-traded product launch in history”</a:t>
            </a:r>
          </a:p>
        </p:txBody>
      </p:sp>
      <p:sp>
        <p:nvSpPr>
          <p:cNvPr id="5" name="Google Shape;247;p37">
            <a:extLst>
              <a:ext uri="{FF2B5EF4-FFF2-40B4-BE49-F238E27FC236}">
                <a16:creationId xmlns:a16="http://schemas.microsoft.com/office/drawing/2014/main" id="{E8CA4C44-2D28-1CCC-9762-7BF369BA4894}"/>
              </a:ext>
            </a:extLst>
          </p:cNvPr>
          <p:cNvSpPr/>
          <p:nvPr/>
        </p:nvSpPr>
        <p:spPr>
          <a:xfrm>
            <a:off x="-5363" y="4308923"/>
            <a:ext cx="3685358" cy="831136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8" name="Larry Fink…"/>
          <p:cNvSpPr txBox="1"/>
          <p:nvPr/>
        </p:nvSpPr>
        <p:spPr>
          <a:xfrm>
            <a:off x="146763" y="4454834"/>
            <a:ext cx="1805212" cy="61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dirty="0"/>
              <a:t>Larry Fink</a:t>
            </a:r>
          </a:p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dirty="0"/>
              <a:t>CEO, Blackrock</a:t>
            </a:r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773063C5-43B6-1068-3F1D-1B61E6D35A78}"/>
              </a:ext>
            </a:extLst>
          </p:cNvPr>
          <p:cNvSpPr txBox="1"/>
          <p:nvPr/>
        </p:nvSpPr>
        <p:spPr>
          <a:xfrm>
            <a:off x="4937760" y="4875631"/>
            <a:ext cx="4005079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900">
                <a:solidFill>
                  <a:srgbClr val="464646">
                    <a:alpha val="50566"/>
                  </a:srgb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alpha val="50566"/>
                  </a:schemeClr>
                </a:solidFill>
              </a:rPr>
              <a:t>Source: </a:t>
            </a:r>
            <a:r>
              <a:rPr lang="en-US" dirty="0">
                <a:solidFill>
                  <a:schemeClr val="bg1">
                    <a:alpha val="50566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Blackrock</a:t>
            </a:r>
            <a:endParaRPr dirty="0">
              <a:solidFill>
                <a:schemeClr val="bg1">
                  <a:alpha val="50566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554ED-7BF8-B98B-6A53-8F18BF61F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movie.png" descr="pasted-movie.png">
            <a:extLst>
              <a:ext uri="{FF2B5EF4-FFF2-40B4-BE49-F238E27FC236}">
                <a16:creationId xmlns:a16="http://schemas.microsoft.com/office/drawing/2014/main" id="{F6916E36-3E61-2495-D92F-CBF5D659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" t="231" r="28963" b="2883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Google Shape;247;p37">
            <a:extLst>
              <a:ext uri="{FF2B5EF4-FFF2-40B4-BE49-F238E27FC236}">
                <a16:creationId xmlns:a16="http://schemas.microsoft.com/office/drawing/2014/main" id="{2F80A019-5997-4457-475D-252E179312C3}"/>
              </a:ext>
            </a:extLst>
          </p:cNvPr>
          <p:cNvSpPr/>
          <p:nvPr/>
        </p:nvSpPr>
        <p:spPr>
          <a:xfrm>
            <a:off x="-5363" y="333193"/>
            <a:ext cx="6410380" cy="3303311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6" name="Google Shape;223;p33">
            <a:extLst>
              <a:ext uri="{FF2B5EF4-FFF2-40B4-BE49-F238E27FC236}">
                <a16:creationId xmlns:a16="http://schemas.microsoft.com/office/drawing/2014/main" id="{BC095CA5-883A-7E44-8B46-0F08E72A5D58}"/>
              </a:ext>
            </a:extLst>
          </p:cNvPr>
          <p:cNvSpPr txBox="1"/>
          <p:nvPr/>
        </p:nvSpPr>
        <p:spPr>
          <a:xfrm>
            <a:off x="254537" y="517884"/>
            <a:ext cx="5980081" cy="279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34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“</a:t>
            </a:r>
            <a:r>
              <a:rPr lang="en-US" sz="3000" dirty="0"/>
              <a:t>If the U.S. doesn’t get its debt under control, if deficits keep ballooning, America risks losing that position to digital assets like Bitcoin.</a:t>
            </a:r>
            <a:r>
              <a:rPr sz="3000" dirty="0"/>
              <a:t>”</a:t>
            </a:r>
          </a:p>
        </p:txBody>
      </p:sp>
      <p:sp>
        <p:nvSpPr>
          <p:cNvPr id="3" name="Google Shape;247;p37">
            <a:extLst>
              <a:ext uri="{FF2B5EF4-FFF2-40B4-BE49-F238E27FC236}">
                <a16:creationId xmlns:a16="http://schemas.microsoft.com/office/drawing/2014/main" id="{F2D22928-F434-D7E9-7917-126D018F2E99}"/>
              </a:ext>
            </a:extLst>
          </p:cNvPr>
          <p:cNvSpPr/>
          <p:nvPr/>
        </p:nvSpPr>
        <p:spPr>
          <a:xfrm>
            <a:off x="-5363" y="4308923"/>
            <a:ext cx="3685358" cy="831136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8" name="Larry Fink…">
            <a:extLst>
              <a:ext uri="{FF2B5EF4-FFF2-40B4-BE49-F238E27FC236}">
                <a16:creationId xmlns:a16="http://schemas.microsoft.com/office/drawing/2014/main" id="{1753D0D3-6240-965F-B591-0B893E2F2710}"/>
              </a:ext>
            </a:extLst>
          </p:cNvPr>
          <p:cNvSpPr txBox="1"/>
          <p:nvPr/>
        </p:nvSpPr>
        <p:spPr>
          <a:xfrm>
            <a:off x="146763" y="4454834"/>
            <a:ext cx="1805212" cy="61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dirty="0"/>
              <a:t>Larry Fink</a:t>
            </a:r>
          </a:p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dirty="0"/>
              <a:t>CEO, Blackrock</a:t>
            </a:r>
          </a:p>
        </p:txBody>
      </p:sp>
      <p:sp>
        <p:nvSpPr>
          <p:cNvPr id="339" name="Google Shape;136;p24">
            <a:extLst>
              <a:ext uri="{FF2B5EF4-FFF2-40B4-BE49-F238E27FC236}">
                <a16:creationId xmlns:a16="http://schemas.microsoft.com/office/drawing/2014/main" id="{3547EB13-653A-5E3D-3EC3-284E2CCFEA59}"/>
              </a:ext>
            </a:extLst>
          </p:cNvPr>
          <p:cNvSpPr txBox="1"/>
          <p:nvPr/>
        </p:nvSpPr>
        <p:spPr>
          <a:xfrm>
            <a:off x="4937760" y="4875631"/>
            <a:ext cx="4005079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900">
                <a:solidFill>
                  <a:srgbClr val="464646">
                    <a:alpha val="50566"/>
                  </a:srgb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alpha val="50566"/>
                  </a:schemeClr>
                </a:solidFill>
              </a:rPr>
              <a:t>Source: </a:t>
            </a:r>
            <a:r>
              <a:rPr lang="en-US" dirty="0">
                <a:solidFill>
                  <a:schemeClr val="bg1">
                    <a:alpha val="50566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Blackrock</a:t>
            </a:r>
            <a:endParaRPr dirty="0">
              <a:solidFill>
                <a:schemeClr val="bg1">
                  <a:alpha val="50566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0197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136;p24"/>
          <p:cNvSpPr txBox="1"/>
          <p:nvPr/>
        </p:nvSpPr>
        <p:spPr>
          <a:xfrm>
            <a:off x="6482002" y="4872941"/>
            <a:ext cx="2661998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900">
                <a:solidFill>
                  <a:schemeClr val="accent2">
                    <a:lumOff val="43529"/>
                  </a:schemeClr>
                </a:solidFill>
              </a:defRPr>
            </a:lvl1pPr>
          </a:lstStyle>
          <a:p>
            <a:pPr algn="r"/>
            <a:r>
              <a:rPr lang="en-US" dirty="0"/>
              <a:t>Source: </a:t>
            </a:r>
            <a:r>
              <a:rPr lang="en-US" dirty="0">
                <a:hlinkClick r:id="rId3"/>
              </a:rPr>
              <a:t>Andre Dragosch </a:t>
            </a:r>
            <a:r>
              <a:rPr lang="en-US" dirty="0"/>
              <a:t>- </a:t>
            </a:r>
            <a:r>
              <a:rPr dirty="0"/>
              <a:t>Updated for legibility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1537161" y="1106064"/>
            <a:ext cx="6069678" cy="3593411"/>
            <a:chOff x="0" y="0"/>
            <a:chExt cx="6069676" cy="3593410"/>
          </a:xfrm>
        </p:grpSpPr>
        <p:grpSp>
          <p:nvGrpSpPr>
            <p:cNvPr id="344" name="Group"/>
            <p:cNvGrpSpPr/>
            <p:nvPr/>
          </p:nvGrpSpPr>
          <p:grpSpPr>
            <a:xfrm>
              <a:off x="0" y="0"/>
              <a:ext cx="6069677" cy="3363460"/>
              <a:chOff x="0" y="0"/>
              <a:chExt cx="6069676" cy="3363459"/>
            </a:xfrm>
          </p:grpSpPr>
          <p:pic>
            <p:nvPicPr>
              <p:cNvPr id="342" name="pasted-movie.png" descr="pasted-movie.png"/>
              <p:cNvPicPr>
                <a:picLocks noChangeAspect="1"/>
              </p:cNvPicPr>
              <p:nvPr/>
            </p:nvPicPr>
            <p:blipFill>
              <a:blip r:embed="rId4"/>
              <a:srcRect t="26554" r="1137" b="21881"/>
              <a:stretch>
                <a:fillRect/>
              </a:stretch>
            </p:blipFill>
            <p:spPr>
              <a:xfrm>
                <a:off x="0" y="0"/>
                <a:ext cx="6069677" cy="31657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3" name="pasted-movie.png" descr="pasted-movie.png"/>
              <p:cNvPicPr>
                <a:picLocks noChangeAspect="1"/>
              </p:cNvPicPr>
              <p:nvPr/>
            </p:nvPicPr>
            <p:blipFill>
              <a:blip r:embed="rId4"/>
              <a:srcRect l="21998" t="79893" r="1137" b="16068"/>
              <a:stretch>
                <a:fillRect/>
              </a:stretch>
            </p:blipFill>
            <p:spPr>
              <a:xfrm>
                <a:off x="1350586" y="3115549"/>
                <a:ext cx="4719091" cy="24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45" name="Screenshot 2025-10-14 at 9.49.22 PM.png" descr="Screenshot 2025-10-14 at 9.49.22 PM.png"/>
            <p:cNvPicPr>
              <a:picLocks noChangeAspect="1"/>
            </p:cNvPicPr>
            <p:nvPr/>
          </p:nvPicPr>
          <p:blipFill>
            <a:blip r:embed="rId5"/>
            <a:srcRect b="23444"/>
            <a:stretch>
              <a:fillRect/>
            </a:stretch>
          </p:blipFill>
          <p:spPr>
            <a:xfrm>
              <a:off x="3614375" y="3339230"/>
              <a:ext cx="2206329" cy="2541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7" name="Google Shape;94;p20"/>
          <p:cNvSpPr txBox="1"/>
          <p:nvPr/>
        </p:nvSpPr>
        <p:spPr>
          <a:xfrm>
            <a:off x="543624" y="398400"/>
            <a:ext cx="5897222" cy="7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dirty="0"/>
              <a:t>Demand = 7.4x Supply</a:t>
            </a:r>
          </a:p>
        </p:txBody>
      </p:sp>
      <p:pic>
        <p:nvPicPr>
          <p:cNvPr id="348" name="pasted-movie.png" descr="pasted-movie.png"/>
          <p:cNvPicPr>
            <a:picLocks noChangeAspect="1"/>
          </p:cNvPicPr>
          <p:nvPr/>
        </p:nvPicPr>
        <p:blipFill>
          <a:blip r:embed="rId4"/>
          <a:srcRect l="77528" t="87917" r="4832" b="6141"/>
          <a:stretch>
            <a:fillRect/>
          </a:stretch>
        </p:blipFill>
        <p:spPr>
          <a:xfrm>
            <a:off x="57479" y="4701694"/>
            <a:ext cx="1280092" cy="431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movie.png" descr="pasted-movie.png"/>
          <p:cNvPicPr>
            <a:picLocks noChangeAspect="1"/>
          </p:cNvPicPr>
          <p:nvPr/>
        </p:nvPicPr>
        <p:blipFill>
          <a:blip r:embed="rId4"/>
          <a:srcRect l="4048" t="90488" r="45424" b="2267"/>
          <a:stretch>
            <a:fillRect/>
          </a:stretch>
        </p:blipFill>
        <p:spPr>
          <a:xfrm>
            <a:off x="1355353" y="4703679"/>
            <a:ext cx="2978971" cy="427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EFB9A-37BA-01C4-0209-3CE924A13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Fi CEO Anthony Noto on the new partnership with Samsung">
            <a:extLst>
              <a:ext uri="{FF2B5EF4-FFF2-40B4-BE49-F238E27FC236}">
                <a16:creationId xmlns:a16="http://schemas.microsoft.com/office/drawing/2014/main" id="{10A48722-AACD-DF58-E029-16D312731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" t="876" r="7684" b="23353"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47;p37">
            <a:extLst>
              <a:ext uri="{FF2B5EF4-FFF2-40B4-BE49-F238E27FC236}">
                <a16:creationId xmlns:a16="http://schemas.microsoft.com/office/drawing/2014/main" id="{22DFE328-6A7C-7D9B-CD36-7B12F9732B33}"/>
              </a:ext>
            </a:extLst>
          </p:cNvPr>
          <p:cNvSpPr/>
          <p:nvPr/>
        </p:nvSpPr>
        <p:spPr>
          <a:xfrm>
            <a:off x="-5363" y="333193"/>
            <a:ext cx="6410380" cy="3303311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6" name="Google Shape;223;p33">
            <a:extLst>
              <a:ext uri="{FF2B5EF4-FFF2-40B4-BE49-F238E27FC236}">
                <a16:creationId xmlns:a16="http://schemas.microsoft.com/office/drawing/2014/main" id="{247C5B0B-0ACA-C968-EC7D-E02ADBD71318}"/>
              </a:ext>
            </a:extLst>
          </p:cNvPr>
          <p:cNvSpPr txBox="1"/>
          <p:nvPr/>
        </p:nvSpPr>
        <p:spPr>
          <a:xfrm>
            <a:off x="254537" y="517884"/>
            <a:ext cx="5980081" cy="279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34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“</a:t>
            </a:r>
            <a:r>
              <a:rPr lang="en-US" sz="3000" dirty="0"/>
              <a:t>I heard many people that were naysayers about bitcoin saying many of the things I heard from naysayers about the internet back in 1999-2000.</a:t>
            </a:r>
            <a:r>
              <a:rPr sz="3000" dirty="0"/>
              <a:t>”</a:t>
            </a:r>
          </a:p>
        </p:txBody>
      </p:sp>
      <p:sp>
        <p:nvSpPr>
          <p:cNvPr id="337" name="Google Shape;247;p37">
            <a:extLst>
              <a:ext uri="{FF2B5EF4-FFF2-40B4-BE49-F238E27FC236}">
                <a16:creationId xmlns:a16="http://schemas.microsoft.com/office/drawing/2014/main" id="{913B5EE8-D92A-80B5-EFFB-524485177AEB}"/>
              </a:ext>
            </a:extLst>
          </p:cNvPr>
          <p:cNvSpPr/>
          <p:nvPr/>
        </p:nvSpPr>
        <p:spPr>
          <a:xfrm>
            <a:off x="-5363" y="4308923"/>
            <a:ext cx="3685358" cy="831136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8" name="Larry Fink…">
            <a:extLst>
              <a:ext uri="{FF2B5EF4-FFF2-40B4-BE49-F238E27FC236}">
                <a16:creationId xmlns:a16="http://schemas.microsoft.com/office/drawing/2014/main" id="{5AA9C997-0A1C-F12B-6DA9-AB11E9F02927}"/>
              </a:ext>
            </a:extLst>
          </p:cNvPr>
          <p:cNvSpPr txBox="1"/>
          <p:nvPr/>
        </p:nvSpPr>
        <p:spPr>
          <a:xfrm>
            <a:off x="160618" y="4427124"/>
            <a:ext cx="1553310" cy="67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lang="en-US" dirty="0"/>
              <a:t>Anthony Noto</a:t>
            </a:r>
            <a:endParaRPr dirty="0"/>
          </a:p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dirty="0"/>
              <a:t>CEO, </a:t>
            </a:r>
            <a:r>
              <a:rPr lang="en-US" dirty="0"/>
              <a:t>SoFi</a:t>
            </a:r>
            <a:endParaRPr dirty="0"/>
          </a:p>
        </p:txBody>
      </p:sp>
      <p:sp>
        <p:nvSpPr>
          <p:cNvPr id="339" name="Google Shape;136;p24">
            <a:extLst>
              <a:ext uri="{FF2B5EF4-FFF2-40B4-BE49-F238E27FC236}">
                <a16:creationId xmlns:a16="http://schemas.microsoft.com/office/drawing/2014/main" id="{11C13DEB-71A1-7CAB-90CA-6BAE20D011D2}"/>
              </a:ext>
            </a:extLst>
          </p:cNvPr>
          <p:cNvSpPr txBox="1"/>
          <p:nvPr/>
        </p:nvSpPr>
        <p:spPr>
          <a:xfrm>
            <a:off x="7305098" y="4875631"/>
            <a:ext cx="1908149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900">
                <a:solidFill>
                  <a:srgbClr val="464646">
                    <a:alpha val="50566"/>
                  </a:srgbClr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>
                    <a:alpha val="50566"/>
                  </a:schemeClr>
                </a:solidFill>
              </a:rPr>
              <a:t>Source: </a:t>
            </a:r>
            <a:r>
              <a:rPr lang="en-US" dirty="0">
                <a:solidFill>
                  <a:schemeClr val="bg1">
                    <a:alpha val="50566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 in America</a:t>
            </a:r>
            <a:endParaRPr dirty="0">
              <a:solidFill>
                <a:schemeClr val="bg1">
                  <a:alpha val="50566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9866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B4A42-371B-E1F9-89DF-17F98455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o's Afraid of Abby Johnson?">
            <a:extLst>
              <a:ext uri="{FF2B5EF4-FFF2-40B4-BE49-F238E27FC236}">
                <a16:creationId xmlns:a16="http://schemas.microsoft.com/office/drawing/2014/main" id="{E8D594BA-2C19-D163-CD4C-50A9BFDE7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3352" r="7756" b="1026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ho's Afraid of Abby Johnson?">
            <a:extLst>
              <a:ext uri="{FF2B5EF4-FFF2-40B4-BE49-F238E27FC236}">
                <a16:creationId xmlns:a16="http://schemas.microsoft.com/office/drawing/2014/main" id="{88A2FB83-41B8-E1A3-C85E-767E2962C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3352" r="14236" b="1026"/>
          <a:stretch>
            <a:fillRect/>
          </a:stretch>
        </p:blipFill>
        <p:spPr bwMode="auto">
          <a:xfrm>
            <a:off x="643539" y="1944"/>
            <a:ext cx="8500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Google Shape;247;p37">
            <a:extLst>
              <a:ext uri="{FF2B5EF4-FFF2-40B4-BE49-F238E27FC236}">
                <a16:creationId xmlns:a16="http://schemas.microsoft.com/office/drawing/2014/main" id="{BD879D31-E2C8-5617-57C3-7A3456AE97F2}"/>
              </a:ext>
            </a:extLst>
          </p:cNvPr>
          <p:cNvSpPr/>
          <p:nvPr/>
        </p:nvSpPr>
        <p:spPr>
          <a:xfrm>
            <a:off x="-5363" y="333193"/>
            <a:ext cx="6410380" cy="3303311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6" name="Google Shape;223;p33">
            <a:extLst>
              <a:ext uri="{FF2B5EF4-FFF2-40B4-BE49-F238E27FC236}">
                <a16:creationId xmlns:a16="http://schemas.microsoft.com/office/drawing/2014/main" id="{320BDC74-6188-9B0B-15F2-E127B5059230}"/>
              </a:ext>
            </a:extLst>
          </p:cNvPr>
          <p:cNvSpPr txBox="1"/>
          <p:nvPr/>
        </p:nvSpPr>
        <p:spPr>
          <a:xfrm>
            <a:off x="268392" y="517884"/>
            <a:ext cx="6145092" cy="279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3400" b="1">
                <a:solidFill>
                  <a:srgbClr val="FFFFFF"/>
                </a:solidFill>
              </a:defRPr>
            </a:lvl1pPr>
          </a:lstStyle>
          <a:p>
            <a:r>
              <a:rPr sz="3000" dirty="0"/>
              <a:t>“</a:t>
            </a:r>
            <a:r>
              <a:rPr lang="en-US" sz="3000" dirty="0"/>
              <a:t>This looks real, this is something going on here. It could lead to radical changes in our business. And wouldn’t that be interesting and exciting.”</a:t>
            </a:r>
            <a:endParaRPr sz="3000" dirty="0"/>
          </a:p>
        </p:txBody>
      </p:sp>
      <p:sp>
        <p:nvSpPr>
          <p:cNvPr id="337" name="Google Shape;247;p37">
            <a:extLst>
              <a:ext uri="{FF2B5EF4-FFF2-40B4-BE49-F238E27FC236}">
                <a16:creationId xmlns:a16="http://schemas.microsoft.com/office/drawing/2014/main" id="{FC2B1FD1-533F-C288-8EC7-EF440459A5AC}"/>
              </a:ext>
            </a:extLst>
          </p:cNvPr>
          <p:cNvSpPr/>
          <p:nvPr/>
        </p:nvSpPr>
        <p:spPr>
          <a:xfrm>
            <a:off x="-5363" y="4311851"/>
            <a:ext cx="3685358" cy="831136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8" name="Larry Fink…">
            <a:extLst>
              <a:ext uri="{FF2B5EF4-FFF2-40B4-BE49-F238E27FC236}">
                <a16:creationId xmlns:a16="http://schemas.microsoft.com/office/drawing/2014/main" id="{01A6A27A-0388-BDF8-210A-E6901C9404F9}"/>
              </a:ext>
            </a:extLst>
          </p:cNvPr>
          <p:cNvSpPr txBox="1"/>
          <p:nvPr/>
        </p:nvSpPr>
        <p:spPr>
          <a:xfrm>
            <a:off x="160617" y="4430052"/>
            <a:ext cx="3082821" cy="67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lang="en-US" dirty="0"/>
              <a:t>Abigail Johnson</a:t>
            </a:r>
            <a:endParaRPr dirty="0"/>
          </a:p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rPr dirty="0"/>
              <a:t>CEO, </a:t>
            </a:r>
            <a:r>
              <a:rPr lang="en-US" dirty="0"/>
              <a:t>Fidelity</a:t>
            </a:r>
            <a:endParaRPr dirty="0"/>
          </a:p>
        </p:txBody>
      </p:sp>
      <p:sp>
        <p:nvSpPr>
          <p:cNvPr id="339" name="Google Shape;136;p24">
            <a:extLst>
              <a:ext uri="{FF2B5EF4-FFF2-40B4-BE49-F238E27FC236}">
                <a16:creationId xmlns:a16="http://schemas.microsoft.com/office/drawing/2014/main" id="{C97A0C92-4CFD-3821-1BF0-F76157B442DF}"/>
              </a:ext>
            </a:extLst>
          </p:cNvPr>
          <p:cNvSpPr txBox="1"/>
          <p:nvPr/>
        </p:nvSpPr>
        <p:spPr>
          <a:xfrm>
            <a:off x="7235851" y="4875631"/>
            <a:ext cx="1908149" cy="323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900">
                <a:solidFill>
                  <a:srgbClr val="464646">
                    <a:alpha val="50566"/>
                  </a:srgbClr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tx1">
                    <a:lumMod val="95000"/>
                    <a:lumOff val="5000"/>
                    <a:alpha val="50566"/>
                  </a:schemeClr>
                </a:solidFill>
              </a:rPr>
              <a:t>Source: </a:t>
            </a:r>
            <a:r>
              <a:rPr lang="en-US" dirty="0">
                <a:solidFill>
                  <a:schemeClr val="tx1">
                    <a:lumMod val="95000"/>
                    <a:lumOff val="5000"/>
                    <a:alpha val="50566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a16z crypto</a:t>
            </a:r>
            <a:endParaRPr dirty="0">
              <a:solidFill>
                <a:schemeClr val="tx1">
                  <a:lumMod val="95000"/>
                  <a:lumOff val="5000"/>
                  <a:alpha val="50566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39625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64FFC-F4D8-EDFC-6772-1ECD5F58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ty skyline at night with lights reflecting on water&#10;&#10;AI-generated content may be incorrect.">
            <a:extLst>
              <a:ext uri="{FF2B5EF4-FFF2-40B4-BE49-F238E27FC236}">
                <a16:creationId xmlns:a16="http://schemas.microsoft.com/office/drawing/2014/main" id="{7ACD3990-9234-CE44-8CDB-00CBD11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64" t="36834" r="18285" b="2290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436" name="Picture 4" descr="r/Charlotte - Charlotte Skyline tonight before the Panther's game.">
            <a:extLst>
              <a:ext uri="{FF2B5EF4-FFF2-40B4-BE49-F238E27FC236}">
                <a16:creationId xmlns:a16="http://schemas.microsoft.com/office/drawing/2014/main" id="{01641EEC-1A7F-4536-08F0-86B66F2C5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15240" r="3720" b="13861"/>
          <a:stretch>
            <a:fillRect/>
          </a:stretch>
        </p:blipFill>
        <p:spPr bwMode="auto">
          <a:xfrm>
            <a:off x="-2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7;p26">
            <a:extLst>
              <a:ext uri="{FF2B5EF4-FFF2-40B4-BE49-F238E27FC236}">
                <a16:creationId xmlns:a16="http://schemas.microsoft.com/office/drawing/2014/main" id="{F01A62B3-A3F3-75E4-19A8-2A35137D5771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8434" name="Picture 2" descr="table">
            <a:extLst>
              <a:ext uri="{FF2B5EF4-FFF2-40B4-BE49-F238E27FC236}">
                <a16:creationId xmlns:a16="http://schemas.microsoft.com/office/drawing/2014/main" id="{1D36C30D-6348-D65F-7007-8A998D4F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2667"/>
            <a:ext cx="3470068" cy="391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4;p20">
            <a:extLst>
              <a:ext uri="{FF2B5EF4-FFF2-40B4-BE49-F238E27FC236}">
                <a16:creationId xmlns:a16="http://schemas.microsoft.com/office/drawing/2014/main" id="{77644656-1137-F2D8-2920-4AC2FDD4A9D7}"/>
              </a:ext>
            </a:extLst>
          </p:cNvPr>
          <p:cNvSpPr txBox="1"/>
          <p:nvPr/>
        </p:nvSpPr>
        <p:spPr>
          <a:xfrm>
            <a:off x="543624" y="398400"/>
            <a:ext cx="5897222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It’s Still Early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0F368-63B5-1A37-151E-C418F2F84AA7}"/>
              </a:ext>
            </a:extLst>
          </p:cNvPr>
          <p:cNvSpPr txBox="1"/>
          <p:nvPr/>
        </p:nvSpPr>
        <p:spPr>
          <a:xfrm>
            <a:off x="7409885" y="4960737"/>
            <a:ext cx="1631857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River Financial, Inc. 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Google Shape;69;p16">
            <a:extLst>
              <a:ext uri="{FF2B5EF4-FFF2-40B4-BE49-F238E27FC236}">
                <a16:creationId xmlns:a16="http://schemas.microsoft.com/office/drawing/2014/main" id="{F09EA8E1-2D33-9D03-092B-64D428913CE5}"/>
              </a:ext>
            </a:extLst>
          </p:cNvPr>
          <p:cNvSpPr txBox="1"/>
          <p:nvPr/>
        </p:nvSpPr>
        <p:spPr>
          <a:xfrm>
            <a:off x="474602" y="1740768"/>
            <a:ext cx="3705512" cy="1908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800" b="1" dirty="0"/>
              <a:t>14 of top 25 largest US banks reportedly have or are building bitcoin products.</a:t>
            </a:r>
          </a:p>
        </p:txBody>
      </p:sp>
    </p:spTree>
    <p:extLst>
      <p:ext uri="{BB962C8B-B14F-4D97-AF65-F5344CB8AC3E}">
        <p14:creationId xmlns:p14="http://schemas.microsoft.com/office/powerpoint/2010/main" val="211000309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31FEE-C0AE-601C-F9C9-FAACFDAA0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20">
            <a:extLst>
              <a:ext uri="{FF2B5EF4-FFF2-40B4-BE49-F238E27FC236}">
                <a16:creationId xmlns:a16="http://schemas.microsoft.com/office/drawing/2014/main" id="{C66DE079-477F-BA37-DB85-AD1B8E0817A0}"/>
              </a:ext>
            </a:extLst>
          </p:cNvPr>
          <p:cNvSpPr txBox="1"/>
          <p:nvPr/>
        </p:nvSpPr>
        <p:spPr>
          <a:xfrm>
            <a:off x="543623" y="398400"/>
            <a:ext cx="7511805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2025 Regulatory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29402-70E1-196E-34F5-3E80D29289AA}"/>
              </a:ext>
            </a:extLst>
          </p:cNvPr>
          <p:cNvSpPr txBox="1"/>
          <p:nvPr/>
        </p:nvSpPr>
        <p:spPr>
          <a:xfrm>
            <a:off x="28037" y="4978323"/>
            <a:ext cx="679673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</a:t>
            </a:r>
            <a:r>
              <a:rPr lang="en-US" sz="1000" dirty="0"/>
              <a:t>s: SEC, FDIC, OCC, Federal Reserve, National Law Review - Not an exhaustive list of related regulatory activity.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000" dirty="0"/>
          </a:p>
        </p:txBody>
      </p:sp>
      <p:sp>
        <p:nvSpPr>
          <p:cNvPr id="5" name="Google Shape;69;p16">
            <a:extLst>
              <a:ext uri="{FF2B5EF4-FFF2-40B4-BE49-F238E27FC236}">
                <a16:creationId xmlns:a16="http://schemas.microsoft.com/office/drawing/2014/main" id="{3362137C-B572-9920-F19F-81EB12186CDB}"/>
              </a:ext>
            </a:extLst>
          </p:cNvPr>
          <p:cNvSpPr txBox="1"/>
          <p:nvPr/>
        </p:nvSpPr>
        <p:spPr>
          <a:xfrm>
            <a:off x="3239225" y="1793317"/>
            <a:ext cx="1499164" cy="80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 algn="ctr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200" dirty="0"/>
              <a:t>May 7: </a:t>
            </a:r>
            <a:r>
              <a:rPr lang="en-US" sz="1200" dirty="0">
                <a:hlinkClick r:id="rId2"/>
              </a:rPr>
              <a:t>OCC</a:t>
            </a:r>
            <a:r>
              <a:rPr lang="en-US" sz="1200" dirty="0"/>
              <a:t> Clarifies custody &amp; execution regs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E9011-B924-AA0A-BF91-3ACAE003FC07}"/>
              </a:ext>
            </a:extLst>
          </p:cNvPr>
          <p:cNvCxnSpPr/>
          <p:nvPr/>
        </p:nvCxnSpPr>
        <p:spPr>
          <a:xfrm>
            <a:off x="503865" y="3738751"/>
            <a:ext cx="7876808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Google Shape;69;p16">
            <a:extLst>
              <a:ext uri="{FF2B5EF4-FFF2-40B4-BE49-F238E27FC236}">
                <a16:creationId xmlns:a16="http://schemas.microsoft.com/office/drawing/2014/main" id="{B41602A6-9F8E-410D-DE1B-282548366B2C}"/>
              </a:ext>
            </a:extLst>
          </p:cNvPr>
          <p:cNvSpPr txBox="1"/>
          <p:nvPr/>
        </p:nvSpPr>
        <p:spPr>
          <a:xfrm>
            <a:off x="364874" y="3738751"/>
            <a:ext cx="1854087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January 2025</a:t>
            </a:r>
          </a:p>
        </p:txBody>
      </p:sp>
      <p:sp>
        <p:nvSpPr>
          <p:cNvPr id="11" name="Google Shape;69;p16">
            <a:extLst>
              <a:ext uri="{FF2B5EF4-FFF2-40B4-BE49-F238E27FC236}">
                <a16:creationId xmlns:a16="http://schemas.microsoft.com/office/drawing/2014/main" id="{6579EF8B-92F6-5B98-E6ED-93E4355CD6B4}"/>
              </a:ext>
            </a:extLst>
          </p:cNvPr>
          <p:cNvSpPr txBox="1"/>
          <p:nvPr/>
        </p:nvSpPr>
        <p:spPr>
          <a:xfrm>
            <a:off x="6468534" y="3738751"/>
            <a:ext cx="2171601" cy="476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 algn="r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December 2025</a:t>
            </a:r>
          </a:p>
        </p:txBody>
      </p:sp>
      <p:sp>
        <p:nvSpPr>
          <p:cNvPr id="12" name="Google Shape;69;p16">
            <a:extLst>
              <a:ext uri="{FF2B5EF4-FFF2-40B4-BE49-F238E27FC236}">
                <a16:creationId xmlns:a16="http://schemas.microsoft.com/office/drawing/2014/main" id="{0EC51B8D-C99C-1EA3-AFFB-E673C2CC5031}"/>
              </a:ext>
            </a:extLst>
          </p:cNvPr>
          <p:cNvSpPr txBox="1"/>
          <p:nvPr/>
        </p:nvSpPr>
        <p:spPr>
          <a:xfrm>
            <a:off x="578895" y="2220164"/>
            <a:ext cx="1258837" cy="80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 algn="ctr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200" dirty="0"/>
              <a:t>Jan 23: </a:t>
            </a:r>
            <a:r>
              <a:rPr lang="en-US" sz="1200" dirty="0">
                <a:hlinkClick r:id="rId3"/>
              </a:rPr>
              <a:t>SEC</a:t>
            </a:r>
            <a:r>
              <a:rPr lang="en-US" sz="1200" dirty="0"/>
              <a:t> Rescinds SAB-121</a:t>
            </a:r>
          </a:p>
        </p:txBody>
      </p:sp>
      <p:sp>
        <p:nvSpPr>
          <p:cNvPr id="14" name="Google Shape;69;p16">
            <a:extLst>
              <a:ext uri="{FF2B5EF4-FFF2-40B4-BE49-F238E27FC236}">
                <a16:creationId xmlns:a16="http://schemas.microsoft.com/office/drawing/2014/main" id="{0B31AA38-7D5D-60A8-B163-7844E80E8B54}"/>
              </a:ext>
            </a:extLst>
          </p:cNvPr>
          <p:cNvSpPr txBox="1"/>
          <p:nvPr/>
        </p:nvSpPr>
        <p:spPr>
          <a:xfrm>
            <a:off x="2021114" y="1793978"/>
            <a:ext cx="1371762" cy="80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 algn="ctr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200" dirty="0"/>
              <a:t>Mar 28: </a:t>
            </a:r>
            <a:r>
              <a:rPr lang="en-US" sz="1200" dirty="0">
                <a:hlinkClick r:id="rId4"/>
              </a:rPr>
              <a:t>FDIC</a:t>
            </a:r>
            <a:r>
              <a:rPr lang="en-US" sz="1200" dirty="0"/>
              <a:t> Rescinds FIL-16-2022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042237-9844-9643-E66C-92341E270AB7}"/>
              </a:ext>
            </a:extLst>
          </p:cNvPr>
          <p:cNvCxnSpPr/>
          <p:nvPr/>
        </p:nvCxnSpPr>
        <p:spPr>
          <a:xfrm>
            <a:off x="1201783" y="2992239"/>
            <a:ext cx="0" cy="74651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DCF20F-A39F-05E5-D3A6-32DB299237FE}"/>
              </a:ext>
            </a:extLst>
          </p:cNvPr>
          <p:cNvCxnSpPr>
            <a:cxnSpLocks/>
          </p:cNvCxnSpPr>
          <p:nvPr/>
        </p:nvCxnSpPr>
        <p:spPr>
          <a:xfrm>
            <a:off x="3438030" y="3388073"/>
            <a:ext cx="0" cy="35177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F26EFB-86DE-6C67-381F-DCA458315B76}"/>
              </a:ext>
            </a:extLst>
          </p:cNvPr>
          <p:cNvCxnSpPr>
            <a:cxnSpLocks/>
          </p:cNvCxnSpPr>
          <p:nvPr/>
        </p:nvCxnSpPr>
        <p:spPr>
          <a:xfrm>
            <a:off x="2749409" y="2591498"/>
            <a:ext cx="0" cy="113706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Google Shape;69;p16">
            <a:extLst>
              <a:ext uri="{FF2B5EF4-FFF2-40B4-BE49-F238E27FC236}">
                <a16:creationId xmlns:a16="http://schemas.microsoft.com/office/drawing/2014/main" id="{FA49CCA8-6521-8F1F-A2FF-E5AE3D7669D1}"/>
              </a:ext>
            </a:extLst>
          </p:cNvPr>
          <p:cNvSpPr txBox="1"/>
          <p:nvPr/>
        </p:nvSpPr>
        <p:spPr>
          <a:xfrm>
            <a:off x="2889632" y="2566393"/>
            <a:ext cx="1096795" cy="80371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 algn="ctr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200" dirty="0"/>
              <a:t>Apr 24: </a:t>
            </a:r>
            <a:r>
              <a:rPr lang="en-US" sz="1200" dirty="0">
                <a:hlinkClick r:id="rId5"/>
              </a:rPr>
              <a:t>Fed</a:t>
            </a:r>
            <a:r>
              <a:rPr lang="en-US" sz="1200" dirty="0"/>
              <a:t> Revises guidance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E698E4-F801-AE14-1500-4E7A1BADEB0A}"/>
              </a:ext>
            </a:extLst>
          </p:cNvPr>
          <p:cNvCxnSpPr>
            <a:cxnSpLocks/>
          </p:cNvCxnSpPr>
          <p:nvPr/>
        </p:nvCxnSpPr>
        <p:spPr>
          <a:xfrm>
            <a:off x="3991187" y="2591498"/>
            <a:ext cx="0" cy="113706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50C746-29DA-0831-7165-987A4449D754}"/>
              </a:ext>
            </a:extLst>
          </p:cNvPr>
          <p:cNvCxnSpPr>
            <a:cxnSpLocks/>
          </p:cNvCxnSpPr>
          <p:nvPr/>
        </p:nvCxnSpPr>
        <p:spPr>
          <a:xfrm>
            <a:off x="5636380" y="3552672"/>
            <a:ext cx="0" cy="17588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Google Shape;69;p16">
            <a:extLst>
              <a:ext uri="{FF2B5EF4-FFF2-40B4-BE49-F238E27FC236}">
                <a16:creationId xmlns:a16="http://schemas.microsoft.com/office/drawing/2014/main" id="{40F16BDF-7DB5-5379-BDB1-62B43FE4EB80}"/>
              </a:ext>
            </a:extLst>
          </p:cNvPr>
          <p:cNvSpPr txBox="1"/>
          <p:nvPr/>
        </p:nvSpPr>
        <p:spPr>
          <a:xfrm>
            <a:off x="4804226" y="2562677"/>
            <a:ext cx="1664308" cy="101608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 algn="ctr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200" dirty="0"/>
              <a:t>Jul 14: </a:t>
            </a:r>
            <a:r>
              <a:rPr lang="en-US" sz="1200" dirty="0">
                <a:hlinkClick r:id="rId6"/>
              </a:rPr>
              <a:t>Interagency</a:t>
            </a:r>
            <a:r>
              <a:rPr lang="en-US" sz="1200" dirty="0"/>
              <a:t> Statement on Risk Management for Crypto-Assets </a:t>
            </a:r>
          </a:p>
        </p:txBody>
      </p:sp>
      <p:sp>
        <p:nvSpPr>
          <p:cNvPr id="39" name="Google Shape;69;p16">
            <a:extLst>
              <a:ext uri="{FF2B5EF4-FFF2-40B4-BE49-F238E27FC236}">
                <a16:creationId xmlns:a16="http://schemas.microsoft.com/office/drawing/2014/main" id="{D7DCD55B-9716-FE53-41D8-60FB7E95A524}"/>
              </a:ext>
            </a:extLst>
          </p:cNvPr>
          <p:cNvSpPr txBox="1"/>
          <p:nvPr/>
        </p:nvSpPr>
        <p:spPr>
          <a:xfrm>
            <a:off x="6456558" y="1793317"/>
            <a:ext cx="1499164" cy="80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 algn="ctr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200" dirty="0"/>
              <a:t>Nov 18: </a:t>
            </a:r>
            <a:r>
              <a:rPr lang="en-US" sz="1200" dirty="0">
                <a:hlinkClick r:id="rId7"/>
              </a:rPr>
              <a:t>OCC</a:t>
            </a:r>
            <a:r>
              <a:rPr lang="en-US" sz="1200" dirty="0"/>
              <a:t> Clarifies custody &amp; execution regs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C49D72-A230-3176-B397-D3EFEDF8577D}"/>
              </a:ext>
            </a:extLst>
          </p:cNvPr>
          <p:cNvCxnSpPr>
            <a:cxnSpLocks/>
          </p:cNvCxnSpPr>
          <p:nvPr/>
        </p:nvCxnSpPr>
        <p:spPr>
          <a:xfrm>
            <a:off x="7916775" y="3373147"/>
            <a:ext cx="0" cy="35177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Google Shape;69;p16">
            <a:extLst>
              <a:ext uri="{FF2B5EF4-FFF2-40B4-BE49-F238E27FC236}">
                <a16:creationId xmlns:a16="http://schemas.microsoft.com/office/drawing/2014/main" id="{BB4753A1-9E8B-1522-DAC7-1ED884DE459C}"/>
              </a:ext>
            </a:extLst>
          </p:cNvPr>
          <p:cNvSpPr txBox="1"/>
          <p:nvPr/>
        </p:nvSpPr>
        <p:spPr>
          <a:xfrm>
            <a:off x="7140971" y="2577601"/>
            <a:ext cx="1497826" cy="80371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 algn="ctr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200" dirty="0"/>
              <a:t>Dec 8: </a:t>
            </a:r>
            <a:r>
              <a:rPr lang="en-US" sz="1200" dirty="0">
                <a:hlinkClick r:id="rId8"/>
              </a:rPr>
              <a:t>CFTC</a:t>
            </a:r>
            <a:r>
              <a:rPr lang="en-US" sz="1200" dirty="0"/>
              <a:t> Launches Digital Assets Pilot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93EDD4-1893-B376-51EB-1A4B069AE76D}"/>
              </a:ext>
            </a:extLst>
          </p:cNvPr>
          <p:cNvCxnSpPr>
            <a:cxnSpLocks/>
          </p:cNvCxnSpPr>
          <p:nvPr/>
        </p:nvCxnSpPr>
        <p:spPr>
          <a:xfrm>
            <a:off x="7208520" y="2591498"/>
            <a:ext cx="0" cy="113706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4627370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7072-C206-C53E-A6ED-42C9035CA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 Bank, Westerly | RICurrency.com">
            <a:extLst>
              <a:ext uri="{FF2B5EF4-FFF2-40B4-BE49-F238E27FC236}">
                <a16:creationId xmlns:a16="http://schemas.microsoft.com/office/drawing/2014/main" id="{2B4F3E69-D9AF-A81F-4C15-926B97675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t="11685" r="4467" b="20865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7;p26">
            <a:extLst>
              <a:ext uri="{FF2B5EF4-FFF2-40B4-BE49-F238E27FC236}">
                <a16:creationId xmlns:a16="http://schemas.microsoft.com/office/drawing/2014/main" id="{2903D41C-06B3-49D4-47FD-13D784B62247}"/>
              </a:ext>
            </a:extLst>
          </p:cNvPr>
          <p:cNvSpPr/>
          <p:nvPr/>
        </p:nvSpPr>
        <p:spPr>
          <a:xfrm>
            <a:off x="-1" y="298300"/>
            <a:ext cx="9144000" cy="1068045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Google Shape;94;p20">
            <a:extLst>
              <a:ext uri="{FF2B5EF4-FFF2-40B4-BE49-F238E27FC236}">
                <a16:creationId xmlns:a16="http://schemas.microsoft.com/office/drawing/2014/main" id="{FB88A91B-65BE-FEEB-5802-FD74C6AD6EE3}"/>
              </a:ext>
            </a:extLst>
          </p:cNvPr>
          <p:cNvSpPr txBox="1"/>
          <p:nvPr/>
        </p:nvSpPr>
        <p:spPr>
          <a:xfrm>
            <a:off x="543623" y="398400"/>
            <a:ext cx="8200983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>
                <a:solidFill>
                  <a:schemeClr val="tx1"/>
                </a:solidFill>
              </a:rPr>
              <a:t>Opportunity for Banks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1855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B72B2-934C-9A6C-657B-FC70195E5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81AB4-C77A-5CA6-7F08-E9FF7B01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79" t="19776" r="14179" b="1977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E2BEB0-8932-EA70-0AC5-586C81EE8384}"/>
              </a:ext>
            </a:extLst>
          </p:cNvPr>
          <p:cNvSpPr txBox="1"/>
          <p:nvPr/>
        </p:nvSpPr>
        <p:spPr>
          <a:xfrm>
            <a:off x="26952" y="4960737"/>
            <a:ext cx="1083630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Photo: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Bitcoin Shirt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44465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F96B-377C-B85C-331F-4E1B36C2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 Bank, Westerly | RICurrency.com">
            <a:extLst>
              <a:ext uri="{FF2B5EF4-FFF2-40B4-BE49-F238E27FC236}">
                <a16:creationId xmlns:a16="http://schemas.microsoft.com/office/drawing/2014/main" id="{2D62B9CB-6910-4579-7D10-40E099C6F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t="11685" r="4467" b="20865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57;p26">
            <a:extLst>
              <a:ext uri="{FF2B5EF4-FFF2-40B4-BE49-F238E27FC236}">
                <a16:creationId xmlns:a16="http://schemas.microsoft.com/office/drawing/2014/main" id="{884AF0FC-951B-9052-45B9-00EC18ABD415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Google Shape;94;p20">
            <a:extLst>
              <a:ext uri="{FF2B5EF4-FFF2-40B4-BE49-F238E27FC236}">
                <a16:creationId xmlns:a16="http://schemas.microsoft.com/office/drawing/2014/main" id="{FAB28C5D-2343-D899-C0F8-5E823815DED5}"/>
              </a:ext>
            </a:extLst>
          </p:cNvPr>
          <p:cNvSpPr txBox="1"/>
          <p:nvPr/>
        </p:nvSpPr>
        <p:spPr>
          <a:xfrm>
            <a:off x="543623" y="398400"/>
            <a:ext cx="8200983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>
                <a:solidFill>
                  <a:schemeClr val="tx1"/>
                </a:solidFill>
              </a:rPr>
              <a:t>Opportunity for Banks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69;p16">
            <a:extLst>
              <a:ext uri="{FF2B5EF4-FFF2-40B4-BE49-F238E27FC236}">
                <a16:creationId xmlns:a16="http://schemas.microsoft.com/office/drawing/2014/main" id="{CD4F42BE-B491-2DBB-AAF4-3601531024E6}"/>
              </a:ext>
            </a:extLst>
          </p:cNvPr>
          <p:cNvSpPr txBox="1"/>
          <p:nvPr/>
        </p:nvSpPr>
        <p:spPr>
          <a:xfrm>
            <a:off x="474602" y="1561392"/>
            <a:ext cx="4223522" cy="228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200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1. Education &amp; Guidance</a:t>
            </a:r>
          </a:p>
          <a:p>
            <a:pPr marL="25400">
              <a:lnSpc>
                <a:spcPct val="200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2. Custody &amp; Safekeeping</a:t>
            </a:r>
          </a:p>
          <a:p>
            <a:pPr marL="25400">
              <a:lnSpc>
                <a:spcPct val="200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3. Currency Exchange</a:t>
            </a:r>
          </a:p>
        </p:txBody>
      </p:sp>
      <p:sp>
        <p:nvSpPr>
          <p:cNvPr id="4" name="Google Shape;69;p16">
            <a:extLst>
              <a:ext uri="{FF2B5EF4-FFF2-40B4-BE49-F238E27FC236}">
                <a16:creationId xmlns:a16="http://schemas.microsoft.com/office/drawing/2014/main" id="{259B9FA4-411C-AC4C-66C7-DB16645C3335}"/>
              </a:ext>
            </a:extLst>
          </p:cNvPr>
          <p:cNvSpPr txBox="1"/>
          <p:nvPr/>
        </p:nvSpPr>
        <p:spPr>
          <a:xfrm>
            <a:off x="4668225" y="1561392"/>
            <a:ext cx="4223522" cy="228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200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4. Payments</a:t>
            </a:r>
          </a:p>
          <a:p>
            <a:pPr marL="25400">
              <a:lnSpc>
                <a:spcPct val="200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5. Asset-backed Lending</a:t>
            </a:r>
          </a:p>
          <a:p>
            <a:pPr marL="25400">
              <a:lnSpc>
                <a:spcPct val="200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6. Correspondent Banking</a:t>
            </a:r>
          </a:p>
        </p:txBody>
      </p:sp>
    </p:spTree>
    <p:extLst>
      <p:ext uri="{BB962C8B-B14F-4D97-AF65-F5344CB8AC3E}">
        <p14:creationId xmlns:p14="http://schemas.microsoft.com/office/powerpoint/2010/main" val="130276354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5A8F-45B2-0F46-1269-5AB9D11CD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young people talking about money to adults">
            <a:extLst>
              <a:ext uri="{FF2B5EF4-FFF2-40B4-BE49-F238E27FC236}">
                <a16:creationId xmlns:a16="http://schemas.microsoft.com/office/drawing/2014/main" id="{2E4F1E80-82C7-6965-3A8E-B5F6B3D7D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918" b="3158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7;p26">
            <a:extLst>
              <a:ext uri="{FF2B5EF4-FFF2-40B4-BE49-F238E27FC236}">
                <a16:creationId xmlns:a16="http://schemas.microsoft.com/office/drawing/2014/main" id="{1025D01D-7A52-614B-85A2-83D37DCF968C}"/>
              </a:ext>
            </a:extLst>
          </p:cNvPr>
          <p:cNvSpPr/>
          <p:nvPr/>
        </p:nvSpPr>
        <p:spPr>
          <a:xfrm>
            <a:off x="-1" y="298300"/>
            <a:ext cx="9144000" cy="1068045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Google Shape;94;p20">
            <a:extLst>
              <a:ext uri="{FF2B5EF4-FFF2-40B4-BE49-F238E27FC236}">
                <a16:creationId xmlns:a16="http://schemas.microsoft.com/office/drawing/2014/main" id="{4357898C-F5C5-B0D5-15EE-DA4EB46BD85E}"/>
              </a:ext>
            </a:extLst>
          </p:cNvPr>
          <p:cNvSpPr txBox="1"/>
          <p:nvPr/>
        </p:nvSpPr>
        <p:spPr>
          <a:xfrm>
            <a:off x="543624" y="398400"/>
            <a:ext cx="6540570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>
                <a:solidFill>
                  <a:schemeClr val="tx1"/>
                </a:solidFill>
              </a:rPr>
              <a:t>Education &amp; Guidance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2207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E48FD-926C-542D-DC16-4DA01CB68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young people talking about money to adults">
            <a:extLst>
              <a:ext uri="{FF2B5EF4-FFF2-40B4-BE49-F238E27FC236}">
                <a16:creationId xmlns:a16="http://schemas.microsoft.com/office/drawing/2014/main" id="{B6518EBD-EBC3-74E8-F2D2-2E07D1F0B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918" b="3158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7;p26">
            <a:extLst>
              <a:ext uri="{FF2B5EF4-FFF2-40B4-BE49-F238E27FC236}">
                <a16:creationId xmlns:a16="http://schemas.microsoft.com/office/drawing/2014/main" id="{83A7E3F4-E1F3-D406-16D6-CDB103309CAE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Google Shape;94;p20">
            <a:extLst>
              <a:ext uri="{FF2B5EF4-FFF2-40B4-BE49-F238E27FC236}">
                <a16:creationId xmlns:a16="http://schemas.microsoft.com/office/drawing/2014/main" id="{DC3E381B-4D7C-2DBE-5C5C-5DD095B44A4F}"/>
              </a:ext>
            </a:extLst>
          </p:cNvPr>
          <p:cNvSpPr txBox="1"/>
          <p:nvPr/>
        </p:nvSpPr>
        <p:spPr>
          <a:xfrm>
            <a:off x="543624" y="398400"/>
            <a:ext cx="6540570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>
                <a:solidFill>
                  <a:schemeClr val="tx1"/>
                </a:solidFill>
              </a:rPr>
              <a:t>Education &amp; Guidance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8314A-C54B-E886-EFF4-286F21AFDB4B}"/>
              </a:ext>
            </a:extLst>
          </p:cNvPr>
          <p:cNvSpPr txBox="1"/>
          <p:nvPr/>
        </p:nvSpPr>
        <p:spPr>
          <a:xfrm>
            <a:off x="26952" y="4960737"/>
            <a:ext cx="708527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Data: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Gallup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1" name="Google Shape;69;p16">
            <a:extLst>
              <a:ext uri="{FF2B5EF4-FFF2-40B4-BE49-F238E27FC236}">
                <a16:creationId xmlns:a16="http://schemas.microsoft.com/office/drawing/2014/main" id="{D679D891-0097-411C-60EE-FF3079DA0698}"/>
              </a:ext>
            </a:extLst>
          </p:cNvPr>
          <p:cNvSpPr txBox="1"/>
          <p:nvPr/>
        </p:nvSpPr>
        <p:spPr>
          <a:xfrm>
            <a:off x="474601" y="1620958"/>
            <a:ext cx="8560542" cy="2457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400" b="1" dirty="0"/>
              <a:t>14% of US Adults own crypto </a:t>
            </a:r>
          </a:p>
          <a:p>
            <a:endParaRPr lang="en-US" sz="2400" b="1" dirty="0"/>
          </a:p>
          <a:p>
            <a:r>
              <a:rPr lang="en-US" sz="2400" b="1" dirty="0"/>
              <a:t>35% of US Adults “Know something about crypto” </a:t>
            </a:r>
          </a:p>
          <a:p>
            <a:endParaRPr lang="en-US" sz="2400" dirty="0"/>
          </a:p>
          <a:p>
            <a:r>
              <a:rPr lang="en-US" sz="2400" b="1" dirty="0"/>
              <a:t>This happened largely outside their banking relationship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68510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2BFF3-2BF6-3B0D-360C-D06B00E28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young people talking about money to adults">
            <a:extLst>
              <a:ext uri="{FF2B5EF4-FFF2-40B4-BE49-F238E27FC236}">
                <a16:creationId xmlns:a16="http://schemas.microsoft.com/office/drawing/2014/main" id="{FE4710CE-0C77-B052-04ED-CAA289549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918" b="3158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7;p26">
            <a:extLst>
              <a:ext uri="{FF2B5EF4-FFF2-40B4-BE49-F238E27FC236}">
                <a16:creationId xmlns:a16="http://schemas.microsoft.com/office/drawing/2014/main" id="{E40244BA-5A9C-D289-423D-1AF295C0334E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Google Shape;94;p20">
            <a:extLst>
              <a:ext uri="{FF2B5EF4-FFF2-40B4-BE49-F238E27FC236}">
                <a16:creationId xmlns:a16="http://schemas.microsoft.com/office/drawing/2014/main" id="{288F0A3A-FE26-DC74-FF5B-56BD6ECC41BA}"/>
              </a:ext>
            </a:extLst>
          </p:cNvPr>
          <p:cNvSpPr txBox="1"/>
          <p:nvPr/>
        </p:nvSpPr>
        <p:spPr>
          <a:xfrm>
            <a:off x="543624" y="398400"/>
            <a:ext cx="6540570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>
                <a:solidFill>
                  <a:schemeClr val="tx1"/>
                </a:solidFill>
              </a:rPr>
              <a:t>Education &amp; Guidance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975946-236C-57D2-4E44-052E3FD0F008}"/>
              </a:ext>
            </a:extLst>
          </p:cNvPr>
          <p:cNvSpPr txBox="1"/>
          <p:nvPr/>
        </p:nvSpPr>
        <p:spPr>
          <a:xfrm>
            <a:off x="26952" y="4960737"/>
            <a:ext cx="1744067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Nakamoto Project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3" name="Picture 2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5072C7A4-A3C7-CF49-56E7-4CBBB634E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b="3553"/>
          <a:stretch>
            <a:fillRect/>
          </a:stretch>
        </p:blipFill>
        <p:spPr>
          <a:xfrm>
            <a:off x="3893349" y="1321674"/>
            <a:ext cx="4879433" cy="3364843"/>
          </a:xfrm>
          <a:prstGeom prst="rect">
            <a:avLst/>
          </a:prstGeom>
        </p:spPr>
      </p:pic>
      <p:sp>
        <p:nvSpPr>
          <p:cNvPr id="4" name="Google Shape;69;p16">
            <a:extLst>
              <a:ext uri="{FF2B5EF4-FFF2-40B4-BE49-F238E27FC236}">
                <a16:creationId xmlns:a16="http://schemas.microsoft.com/office/drawing/2014/main" id="{E1F50241-2838-4C21-A25B-861F0BA4E562}"/>
              </a:ext>
            </a:extLst>
          </p:cNvPr>
          <p:cNvSpPr txBox="1"/>
          <p:nvPr/>
        </p:nvSpPr>
        <p:spPr>
          <a:xfrm>
            <a:off x="474600" y="1620958"/>
            <a:ext cx="3339754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400" b="1" dirty="0"/>
              <a:t>40% of males and 13% of females aged 31-35 own Bitcoin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655395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1C629-546D-B06A-32B2-BDD76E3E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20">
            <a:extLst>
              <a:ext uri="{FF2B5EF4-FFF2-40B4-BE49-F238E27FC236}">
                <a16:creationId xmlns:a16="http://schemas.microsoft.com/office/drawing/2014/main" id="{B2176401-CF43-7272-3E69-B1F858F2B45D}"/>
              </a:ext>
            </a:extLst>
          </p:cNvPr>
          <p:cNvSpPr txBox="1"/>
          <p:nvPr/>
        </p:nvSpPr>
        <p:spPr>
          <a:xfrm>
            <a:off x="543623" y="398400"/>
            <a:ext cx="8057452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Bitcoin and banks: brethren?</a:t>
            </a:r>
          </a:p>
        </p:txBody>
      </p:sp>
      <p:pic>
        <p:nvPicPr>
          <p:cNvPr id="3074" name="Picture 2" descr="No photo description available.">
            <a:extLst>
              <a:ext uri="{FF2B5EF4-FFF2-40B4-BE49-F238E27FC236}">
                <a16:creationId xmlns:a16="http://schemas.microsoft.com/office/drawing/2014/main" id="{15F2F97F-DFDD-889A-5078-CB8294CC7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4" t="12893" b="4610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638447FD-D721-B3FA-C5C2-37D89F445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" b="43547"/>
          <a:stretch>
            <a:fillRect/>
          </a:stretch>
        </p:blipFill>
        <p:spPr bwMode="auto">
          <a:xfrm>
            <a:off x="-2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57;p26">
            <a:extLst>
              <a:ext uri="{FF2B5EF4-FFF2-40B4-BE49-F238E27FC236}">
                <a16:creationId xmlns:a16="http://schemas.microsoft.com/office/drawing/2014/main" id="{FF08E00C-0F2E-7304-7611-69852E4744C3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Google Shape;94;p20">
            <a:extLst>
              <a:ext uri="{FF2B5EF4-FFF2-40B4-BE49-F238E27FC236}">
                <a16:creationId xmlns:a16="http://schemas.microsoft.com/office/drawing/2014/main" id="{789DD011-4940-AC9F-020E-4084318A4ACE}"/>
              </a:ext>
            </a:extLst>
          </p:cNvPr>
          <p:cNvSpPr txBox="1"/>
          <p:nvPr/>
        </p:nvSpPr>
        <p:spPr>
          <a:xfrm>
            <a:off x="543624" y="398400"/>
            <a:ext cx="8125774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>
                <a:solidFill>
                  <a:schemeClr val="tx1"/>
                </a:solidFill>
              </a:rPr>
              <a:t>Custody &amp; Safekeeping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" name="Google Shape;69;p16">
            <a:extLst>
              <a:ext uri="{FF2B5EF4-FFF2-40B4-BE49-F238E27FC236}">
                <a16:creationId xmlns:a16="http://schemas.microsoft.com/office/drawing/2014/main" id="{0F01ED9D-B0F6-8ECE-D7E6-AAB9CD2EA46E}"/>
              </a:ext>
            </a:extLst>
          </p:cNvPr>
          <p:cNvSpPr txBox="1"/>
          <p:nvPr/>
        </p:nvSpPr>
        <p:spPr>
          <a:xfrm>
            <a:off x="474602" y="1620958"/>
            <a:ext cx="8194796" cy="203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400" b="1" dirty="0"/>
              <a:t>Custodian Integration</a:t>
            </a:r>
            <a:r>
              <a:rPr lang="en-US" sz="2400" dirty="0"/>
              <a:t> → </a:t>
            </a:r>
            <a:r>
              <a:rPr lang="en-US" sz="2400" i="1" dirty="0"/>
              <a:t>Partner with qualified custodian</a:t>
            </a:r>
            <a:br>
              <a:rPr lang="en-US" sz="2400" i="1" dirty="0"/>
            </a:br>
            <a:endParaRPr lang="en-US" sz="2400" dirty="0"/>
          </a:p>
          <a:p>
            <a:r>
              <a:rPr lang="en-US" sz="2400" b="1" dirty="0"/>
              <a:t>Self-Custody Support</a:t>
            </a:r>
            <a:r>
              <a:rPr lang="en-US" sz="2400" dirty="0"/>
              <a:t> → </a:t>
            </a:r>
            <a:r>
              <a:rPr lang="en-US" sz="2400" i="1" dirty="0"/>
              <a:t>Customer-controlled </a:t>
            </a:r>
            <a:br>
              <a:rPr lang="en-US" sz="2400" i="1" dirty="0"/>
            </a:br>
            <a:endParaRPr lang="en-US" sz="2400" dirty="0"/>
          </a:p>
          <a:p>
            <a:r>
              <a:rPr lang="en-US" sz="2400" b="1" dirty="0"/>
              <a:t>Bank-Managed Custody</a:t>
            </a:r>
            <a:r>
              <a:rPr lang="en-US" sz="2400" dirty="0"/>
              <a:t> → </a:t>
            </a:r>
            <a:r>
              <a:rPr lang="en-US" sz="2400" i="1" dirty="0"/>
              <a:t>Bank-controlled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1DFB2-2454-6181-1D51-109221B79EB0}"/>
              </a:ext>
            </a:extLst>
          </p:cNvPr>
          <p:cNvSpPr txBox="1"/>
          <p:nvPr/>
        </p:nvSpPr>
        <p:spPr>
          <a:xfrm>
            <a:off x="26952" y="4960737"/>
            <a:ext cx="1631857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River Financial, Inc. 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44295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826CD-A9A6-A1E7-86DE-DE996A1B3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B937B-F77A-A9CF-AA9D-F9ADCD68C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19423" r="8159" b="19423"/>
          <a:stretch>
            <a:fillRect/>
          </a:stretch>
        </p:blipFill>
        <p:spPr>
          <a:xfrm>
            <a:off x="-2" y="0"/>
            <a:ext cx="9144001" cy="5143500"/>
          </a:xfrm>
          <a:prstGeom prst="rect">
            <a:avLst/>
          </a:prstGeom>
        </p:spPr>
      </p:pic>
      <p:sp>
        <p:nvSpPr>
          <p:cNvPr id="7" name="Google Shape;157;p26">
            <a:extLst>
              <a:ext uri="{FF2B5EF4-FFF2-40B4-BE49-F238E27FC236}">
                <a16:creationId xmlns:a16="http://schemas.microsoft.com/office/drawing/2014/main" id="{4CE8B064-A7AA-329F-64B5-5F6376C909CB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6" name="Google Shape;94;p20">
            <a:extLst>
              <a:ext uri="{FF2B5EF4-FFF2-40B4-BE49-F238E27FC236}">
                <a16:creationId xmlns:a16="http://schemas.microsoft.com/office/drawing/2014/main" id="{F18E47C9-1217-B47E-73EF-872C03A537D0}"/>
              </a:ext>
            </a:extLst>
          </p:cNvPr>
          <p:cNvSpPr txBox="1"/>
          <p:nvPr/>
        </p:nvSpPr>
        <p:spPr>
          <a:xfrm>
            <a:off x="543623" y="398400"/>
            <a:ext cx="8200983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BTC/USD Exchange</a:t>
            </a:r>
          </a:p>
        </p:txBody>
      </p:sp>
      <p:sp>
        <p:nvSpPr>
          <p:cNvPr id="8" name="Google Shape;69;p16">
            <a:extLst>
              <a:ext uri="{FF2B5EF4-FFF2-40B4-BE49-F238E27FC236}">
                <a16:creationId xmlns:a16="http://schemas.microsoft.com/office/drawing/2014/main" id="{C1C31158-9BA8-4739-42C3-C267F21D44C4}"/>
              </a:ext>
            </a:extLst>
          </p:cNvPr>
          <p:cNvSpPr txBox="1"/>
          <p:nvPr/>
        </p:nvSpPr>
        <p:spPr>
          <a:xfrm>
            <a:off x="474601" y="1582178"/>
            <a:ext cx="6553216" cy="240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400" b="1" dirty="0"/>
              <a:t>Enable customers to invest without leaving the trusted environment of the bank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Add net new fee revenue</a:t>
            </a:r>
          </a:p>
          <a:p>
            <a:endParaRPr lang="en-US" sz="2400" b="1" dirty="0"/>
          </a:p>
          <a:p>
            <a:r>
              <a:rPr lang="en-US" sz="2400" b="1" dirty="0"/>
              <a:t>Reduce “soft-switching” toward fintechs</a:t>
            </a:r>
          </a:p>
        </p:txBody>
      </p:sp>
    </p:spTree>
    <p:extLst>
      <p:ext uri="{BB962C8B-B14F-4D97-AF65-F5344CB8AC3E}">
        <p14:creationId xmlns:p14="http://schemas.microsoft.com/office/powerpoint/2010/main" val="356515779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072C2-6F3B-4340-CAA3-AA044849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&#10;&#10;AI-generated content may be incorrect.">
            <a:extLst>
              <a:ext uri="{FF2B5EF4-FFF2-40B4-BE49-F238E27FC236}">
                <a16:creationId xmlns:a16="http://schemas.microsoft.com/office/drawing/2014/main" id="{7AA0D18D-EABE-29AE-1F61-7BD1B3F07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7" r="17690" b="37571"/>
          <a:stretch>
            <a:fillRect/>
          </a:stretch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7" name="Google Shape;157;p26">
            <a:extLst>
              <a:ext uri="{FF2B5EF4-FFF2-40B4-BE49-F238E27FC236}">
                <a16:creationId xmlns:a16="http://schemas.microsoft.com/office/drawing/2014/main" id="{254D59FB-D9AE-C7F6-7E48-E3170A846BD8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94;p20">
            <a:extLst>
              <a:ext uri="{FF2B5EF4-FFF2-40B4-BE49-F238E27FC236}">
                <a16:creationId xmlns:a16="http://schemas.microsoft.com/office/drawing/2014/main" id="{5FCFB07C-043A-10DE-409B-673B2FFA9540}"/>
              </a:ext>
            </a:extLst>
          </p:cNvPr>
          <p:cNvSpPr txBox="1"/>
          <p:nvPr/>
        </p:nvSpPr>
        <p:spPr>
          <a:xfrm>
            <a:off x="543624" y="398400"/>
            <a:ext cx="8116900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Payments</a:t>
            </a:r>
          </a:p>
        </p:txBody>
      </p:sp>
      <p:sp>
        <p:nvSpPr>
          <p:cNvPr id="9" name="Google Shape;69;p16">
            <a:extLst>
              <a:ext uri="{FF2B5EF4-FFF2-40B4-BE49-F238E27FC236}">
                <a16:creationId xmlns:a16="http://schemas.microsoft.com/office/drawing/2014/main" id="{B61394DD-A312-29FD-630E-B559E8F188E0}"/>
              </a:ext>
            </a:extLst>
          </p:cNvPr>
          <p:cNvSpPr txBox="1"/>
          <p:nvPr/>
        </p:nvSpPr>
        <p:spPr>
          <a:xfrm>
            <a:off x="474601" y="1620958"/>
            <a:ext cx="7833057" cy="203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400" b="1" dirty="0"/>
              <a:t>On-chain bitcoin payments </a:t>
            </a:r>
            <a:r>
              <a:rPr lang="en-US" sz="2400" dirty="0"/>
              <a:t>(akin to Fedwire) </a:t>
            </a:r>
          </a:p>
          <a:p>
            <a:endParaRPr lang="en-US" sz="2400" b="1" dirty="0"/>
          </a:p>
          <a:p>
            <a:r>
              <a:rPr lang="en-US" sz="2400" b="1" dirty="0"/>
              <a:t>Layer 2 Lightning Network </a:t>
            </a:r>
            <a:r>
              <a:rPr lang="en-US" sz="2400" dirty="0"/>
              <a:t>(real time payments)</a:t>
            </a:r>
          </a:p>
          <a:p>
            <a:endParaRPr lang="en-US" sz="2400" dirty="0"/>
          </a:p>
          <a:p>
            <a:r>
              <a:rPr lang="en-US" sz="2400" b="1" dirty="0"/>
              <a:t>Digital bitcoin wallet </a:t>
            </a:r>
            <a:r>
              <a:rPr lang="en-US" sz="2400" dirty="0"/>
              <a:t>(eBanking, mobile channels)</a:t>
            </a:r>
          </a:p>
        </p:txBody>
      </p:sp>
    </p:spTree>
    <p:extLst>
      <p:ext uri="{BB962C8B-B14F-4D97-AF65-F5344CB8AC3E}">
        <p14:creationId xmlns:p14="http://schemas.microsoft.com/office/powerpoint/2010/main" val="413275463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1EC0F-4890-7FEE-73D8-620FE51D7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&#10;&#10;AI-generated content may be incorrect.">
            <a:extLst>
              <a:ext uri="{FF2B5EF4-FFF2-40B4-BE49-F238E27FC236}">
                <a16:creationId xmlns:a16="http://schemas.microsoft.com/office/drawing/2014/main" id="{3D21C94F-00D9-96A4-22DE-42672449E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7" r="17690" b="37571"/>
          <a:stretch>
            <a:fillRect/>
          </a:stretch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7" name="Google Shape;157;p26">
            <a:extLst>
              <a:ext uri="{FF2B5EF4-FFF2-40B4-BE49-F238E27FC236}">
                <a16:creationId xmlns:a16="http://schemas.microsoft.com/office/drawing/2014/main" id="{DD89DAF0-1CAB-2A11-C8EA-CE0C6B966BDB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Google Shape;94;p20">
            <a:extLst>
              <a:ext uri="{FF2B5EF4-FFF2-40B4-BE49-F238E27FC236}">
                <a16:creationId xmlns:a16="http://schemas.microsoft.com/office/drawing/2014/main" id="{71CD13E2-3B8F-13C2-6192-E7E9C40BBC0D}"/>
              </a:ext>
            </a:extLst>
          </p:cNvPr>
          <p:cNvSpPr txBox="1"/>
          <p:nvPr/>
        </p:nvSpPr>
        <p:spPr>
          <a:xfrm>
            <a:off x="543624" y="398400"/>
            <a:ext cx="8116900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Payments</a:t>
            </a:r>
          </a:p>
        </p:txBody>
      </p:sp>
      <p:sp>
        <p:nvSpPr>
          <p:cNvPr id="5" name="Google Shape;69;p16">
            <a:extLst>
              <a:ext uri="{FF2B5EF4-FFF2-40B4-BE49-F238E27FC236}">
                <a16:creationId xmlns:a16="http://schemas.microsoft.com/office/drawing/2014/main" id="{1C369ADE-B404-1A61-EE0E-6C039867C5CF}"/>
              </a:ext>
            </a:extLst>
          </p:cNvPr>
          <p:cNvSpPr txBox="1"/>
          <p:nvPr/>
        </p:nvSpPr>
        <p:spPr>
          <a:xfrm>
            <a:off x="474601" y="1543398"/>
            <a:ext cx="4526377" cy="2554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200" b="1" dirty="0"/>
              <a:t>Square: </a:t>
            </a:r>
            <a:r>
              <a:rPr lang="en-US" sz="2200" dirty="0"/>
              <a:t>4M US merchants </a:t>
            </a:r>
            <a:br>
              <a:rPr lang="en-US" sz="2200" dirty="0"/>
            </a:br>
            <a:r>
              <a:rPr lang="en-US" sz="2200" dirty="0"/>
              <a:t>can accept BTC (or USD) via Lightning Network (Nov ‘25)</a:t>
            </a:r>
            <a:br>
              <a:rPr lang="en-US" sz="2200" dirty="0"/>
            </a:br>
            <a:endParaRPr lang="en-US" sz="2200" b="1" dirty="0"/>
          </a:p>
          <a:p>
            <a:r>
              <a:rPr lang="en-US" sz="2200" b="1" dirty="0"/>
              <a:t>SoFi &amp; Lightspark:</a:t>
            </a:r>
          </a:p>
          <a:p>
            <a:r>
              <a:rPr lang="en-US" sz="2200" dirty="0"/>
              <a:t>Remittances payments over Lightning: USD </a:t>
            </a:r>
            <a:r>
              <a:rPr lang="en-US" sz="2200" dirty="0">
                <a:sym typeface="Wingdings" pitchFamily="2" charset="2"/>
              </a:rPr>
              <a:t> BTC  MXN </a:t>
            </a:r>
            <a:endParaRPr lang="en-US" sz="2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6AAC29-1A69-BB74-1722-CA0CC0B03F5F}"/>
              </a:ext>
            </a:extLst>
          </p:cNvPr>
          <p:cNvGrpSpPr/>
          <p:nvPr/>
        </p:nvGrpSpPr>
        <p:grpSpPr>
          <a:xfrm>
            <a:off x="5102578" y="514996"/>
            <a:ext cx="3826114" cy="3798359"/>
            <a:chOff x="4974369" y="476560"/>
            <a:chExt cx="3826114" cy="37983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5F24719-C703-79C8-D879-08E6555D7B12}"/>
                </a:ext>
              </a:extLst>
            </p:cNvPr>
            <p:cNvGrpSpPr/>
            <p:nvPr/>
          </p:nvGrpSpPr>
          <p:grpSpPr>
            <a:xfrm>
              <a:off x="4974369" y="1079996"/>
              <a:ext cx="3826114" cy="3194923"/>
              <a:chOff x="5501855" y="1279106"/>
              <a:chExt cx="3213031" cy="2682980"/>
            </a:xfrm>
          </p:grpSpPr>
          <p:pic>
            <p:nvPicPr>
              <p:cNvPr id="3" name="Picture 2" descr="A map with black circles&#10;&#10;AI-generated content may be incorrect.">
                <a:extLst>
                  <a:ext uri="{FF2B5EF4-FFF2-40B4-BE49-F238E27FC236}">
                    <a16:creationId xmlns:a16="http://schemas.microsoft.com/office/drawing/2014/main" id="{0CE10C2E-E38A-E1AD-8580-5427385FF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798" b="40250"/>
              <a:stretch>
                <a:fillRect/>
              </a:stretch>
            </p:blipFill>
            <p:spPr>
              <a:xfrm>
                <a:off x="5501855" y="1670643"/>
                <a:ext cx="3213031" cy="2291443"/>
              </a:xfrm>
              <a:prstGeom prst="rect">
                <a:avLst/>
              </a:prstGeom>
            </p:spPr>
          </p:pic>
          <p:pic>
            <p:nvPicPr>
              <p:cNvPr id="8" name="Picture 7" descr="A map with black circles&#10;&#10;AI-generated content may be incorrect.">
                <a:extLst>
                  <a:ext uri="{FF2B5EF4-FFF2-40B4-BE49-F238E27FC236}">
                    <a16:creationId xmlns:a16="http://schemas.microsoft.com/office/drawing/2014/main" id="{A0B30BED-DF0B-5423-55F0-E7D77D11C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00" b="88800"/>
              <a:stretch>
                <a:fillRect/>
              </a:stretch>
            </p:blipFill>
            <p:spPr>
              <a:xfrm>
                <a:off x="5501855" y="1279106"/>
                <a:ext cx="3213031" cy="375523"/>
              </a:xfrm>
              <a:prstGeom prst="rect">
                <a:avLst/>
              </a:prstGeom>
            </p:spPr>
          </p:pic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FBF60C5-AC93-901B-7BF9-D83F5F2A8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4540" y="1114498"/>
              <a:ext cx="252908" cy="895425"/>
            </a:xfrm>
            <a:prstGeom prst="straightConnector1">
              <a:avLst/>
            </a:prstGeom>
            <a:noFill/>
            <a:ln w="41275" cap="flat">
              <a:solidFill>
                <a:srgbClr val="FF0000"/>
              </a:solidFill>
              <a:prstDash val="solid"/>
              <a:round/>
              <a:tailEnd type="arrow" w="sm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Google Shape;69;p16">
              <a:extLst>
                <a:ext uri="{FF2B5EF4-FFF2-40B4-BE49-F238E27FC236}">
                  <a16:creationId xmlns:a16="http://schemas.microsoft.com/office/drawing/2014/main" id="{BF07ACBA-A61A-18FE-0950-A04066064925}"/>
                </a:ext>
              </a:extLst>
            </p:cNvPr>
            <p:cNvSpPr txBox="1"/>
            <p:nvPr/>
          </p:nvSpPr>
          <p:spPr>
            <a:xfrm>
              <a:off x="6865914" y="476560"/>
              <a:ext cx="1643069" cy="7386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YOU ARE HERE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87F832-A9A2-1535-5768-6F64D0A22CEC}"/>
                </a:ext>
              </a:extLst>
            </p:cNvPr>
            <p:cNvSpPr/>
            <p:nvPr/>
          </p:nvSpPr>
          <p:spPr>
            <a:xfrm>
              <a:off x="7336569" y="2014484"/>
              <a:ext cx="149679" cy="149679"/>
            </a:xfrm>
            <a:prstGeom prst="ellipse">
              <a:avLst/>
            </a:prstGeom>
            <a:solidFill>
              <a:srgbClr val="FF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0CF1FE-0608-98A7-8B78-501C8DDEF8E2}"/>
              </a:ext>
            </a:extLst>
          </p:cNvPr>
          <p:cNvSpPr txBox="1"/>
          <p:nvPr/>
        </p:nvSpPr>
        <p:spPr>
          <a:xfrm>
            <a:off x="26952" y="4960737"/>
            <a:ext cx="2369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CashApp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“Pay with bitcoin” Map</a:t>
            </a:r>
          </a:p>
        </p:txBody>
      </p:sp>
    </p:spTree>
    <p:extLst>
      <p:ext uri="{BB962C8B-B14F-4D97-AF65-F5344CB8AC3E}">
        <p14:creationId xmlns:p14="http://schemas.microsoft.com/office/powerpoint/2010/main" val="376652577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2FE9D-021D-AD67-4E6B-12FCA0EA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working on a building&#10;&#10;AI-generated content may be incorrect.">
            <a:extLst>
              <a:ext uri="{FF2B5EF4-FFF2-40B4-BE49-F238E27FC236}">
                <a16:creationId xmlns:a16="http://schemas.microsoft.com/office/drawing/2014/main" id="{235106EF-2C80-81C6-4919-107A8E68C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17568" r="439" b="3947"/>
          <a:stretch>
            <a:fillRect/>
          </a:stretch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2" name="Google Shape;157;p26">
            <a:extLst>
              <a:ext uri="{FF2B5EF4-FFF2-40B4-BE49-F238E27FC236}">
                <a16:creationId xmlns:a16="http://schemas.microsoft.com/office/drawing/2014/main" id="{E4FB10B3-BB21-9712-6FF1-B3D33DCF02F9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Google Shape;94;p20">
            <a:extLst>
              <a:ext uri="{FF2B5EF4-FFF2-40B4-BE49-F238E27FC236}">
                <a16:creationId xmlns:a16="http://schemas.microsoft.com/office/drawing/2014/main" id="{8604EBB9-3629-42AA-A431-B79C0D288453}"/>
              </a:ext>
            </a:extLst>
          </p:cNvPr>
          <p:cNvSpPr txBox="1"/>
          <p:nvPr/>
        </p:nvSpPr>
        <p:spPr>
          <a:xfrm>
            <a:off x="543624" y="398400"/>
            <a:ext cx="6540570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>
                <a:solidFill>
                  <a:schemeClr val="tx1"/>
                </a:solidFill>
              </a:rPr>
              <a:t>Asset-backed Lending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Google Shape;69;p16">
            <a:extLst>
              <a:ext uri="{FF2B5EF4-FFF2-40B4-BE49-F238E27FC236}">
                <a16:creationId xmlns:a16="http://schemas.microsoft.com/office/drawing/2014/main" id="{420CBABC-B0EB-ECE8-CC4D-8D873D2D2C4E}"/>
              </a:ext>
            </a:extLst>
          </p:cNvPr>
          <p:cNvSpPr txBox="1"/>
          <p:nvPr/>
        </p:nvSpPr>
        <p:spPr>
          <a:xfrm>
            <a:off x="474602" y="1265548"/>
            <a:ext cx="4368330" cy="326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000" b="1" dirty="0"/>
              <a:t>A win for banks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Overcollateralized (~50% LTV) with liquid, 24/7-priced collateral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Higher interest rates with lower credit risk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Continuous collateral monitoring improves balance sheet efficiency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502519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EA16D-8031-6C61-B1B3-FAAC41F4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working on a building&#10;&#10;AI-generated content may be incorrect.">
            <a:extLst>
              <a:ext uri="{FF2B5EF4-FFF2-40B4-BE49-F238E27FC236}">
                <a16:creationId xmlns:a16="http://schemas.microsoft.com/office/drawing/2014/main" id="{EC3EA034-1867-BBCF-C9FC-C1A23402F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17568" r="439" b="3947"/>
          <a:stretch>
            <a:fillRect/>
          </a:stretch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2" name="Google Shape;157;p26">
            <a:extLst>
              <a:ext uri="{FF2B5EF4-FFF2-40B4-BE49-F238E27FC236}">
                <a16:creationId xmlns:a16="http://schemas.microsoft.com/office/drawing/2014/main" id="{AC8254CA-049E-1327-18C7-DA75F694AFF4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Google Shape;94;p20">
            <a:extLst>
              <a:ext uri="{FF2B5EF4-FFF2-40B4-BE49-F238E27FC236}">
                <a16:creationId xmlns:a16="http://schemas.microsoft.com/office/drawing/2014/main" id="{EDC9ED9E-D53F-EF32-2C25-56E60FAFF214}"/>
              </a:ext>
            </a:extLst>
          </p:cNvPr>
          <p:cNvSpPr txBox="1"/>
          <p:nvPr/>
        </p:nvSpPr>
        <p:spPr>
          <a:xfrm>
            <a:off x="543624" y="398400"/>
            <a:ext cx="6540570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>
                <a:solidFill>
                  <a:schemeClr val="tx1"/>
                </a:solidFill>
              </a:rPr>
              <a:t>Asset-backed Lending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Google Shape;69;p16">
            <a:extLst>
              <a:ext uri="{FF2B5EF4-FFF2-40B4-BE49-F238E27FC236}">
                <a16:creationId xmlns:a16="http://schemas.microsoft.com/office/drawing/2014/main" id="{BB93F5ED-ACEB-A86E-2882-E8E8AC280D35}"/>
              </a:ext>
            </a:extLst>
          </p:cNvPr>
          <p:cNvSpPr txBox="1"/>
          <p:nvPr/>
        </p:nvSpPr>
        <p:spPr>
          <a:xfrm>
            <a:off x="474602" y="1265548"/>
            <a:ext cx="4368330" cy="326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000" b="1" dirty="0"/>
              <a:t>A win for banks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Overcollateralized (~50% LTV) with liquid, 24/7-priced collateral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Higher interest rates with lower credit risk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Continuous collateral monitoring improves balance sheet efficiency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Google Shape;69;p16">
            <a:extLst>
              <a:ext uri="{FF2B5EF4-FFF2-40B4-BE49-F238E27FC236}">
                <a16:creationId xmlns:a16="http://schemas.microsoft.com/office/drawing/2014/main" id="{8CB22BE5-6932-2995-6E50-8B0678F968E3}"/>
              </a:ext>
            </a:extLst>
          </p:cNvPr>
          <p:cNvSpPr txBox="1"/>
          <p:nvPr/>
        </p:nvSpPr>
        <p:spPr>
          <a:xfrm>
            <a:off x="4842933" y="1265548"/>
            <a:ext cx="3996267" cy="2954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000" b="1" dirty="0"/>
              <a:t>A win for customers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Access liquidity without selling long-term assets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Borrow from a regulated, trusted bank counterparty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Avoid reliance on opaque or untested counterparties</a:t>
            </a:r>
          </a:p>
        </p:txBody>
      </p:sp>
    </p:spTree>
    <p:extLst>
      <p:ext uri="{BB962C8B-B14F-4D97-AF65-F5344CB8AC3E}">
        <p14:creationId xmlns:p14="http://schemas.microsoft.com/office/powerpoint/2010/main" val="10227414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8C8C-0A60-0F1A-174D-90E4BBB0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30D891-B50B-96AF-B6F0-EE69953F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79" t="19776" r="14179" b="1977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7EA57-11A4-6099-DF26-F8D4FC415128}"/>
              </a:ext>
            </a:extLst>
          </p:cNvPr>
          <p:cNvSpPr txBox="1"/>
          <p:nvPr/>
        </p:nvSpPr>
        <p:spPr>
          <a:xfrm>
            <a:off x="26952" y="4960737"/>
            <a:ext cx="1083630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Photo: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Bitcoin Shirt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026" name="Picture 2" descr="The Bitcoin 'Genesis Block' is the first block of the Blockchain that ever got created. Satoshi Nakamoto himself added a reference to a newspaper article with the title &quot;The Time 03/Jan/2009 Chancellor on brink of second bailout for banks&quot;.">
            <a:extLst>
              <a:ext uri="{FF2B5EF4-FFF2-40B4-BE49-F238E27FC236}">
                <a16:creationId xmlns:a16="http://schemas.microsoft.com/office/drawing/2014/main" id="{246CF329-8A32-1453-174B-0AE1F3B0F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7" t="38965" b="24803"/>
          <a:stretch>
            <a:fillRect/>
          </a:stretch>
        </p:blipFill>
        <p:spPr bwMode="auto">
          <a:xfrm>
            <a:off x="1110582" y="444781"/>
            <a:ext cx="3659476" cy="349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21872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5A5DA-134D-338F-59FA-541AAD01E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&#10;&#10;AI-generated content may be incorrect.">
            <a:extLst>
              <a:ext uri="{FF2B5EF4-FFF2-40B4-BE49-F238E27FC236}">
                <a16:creationId xmlns:a16="http://schemas.microsoft.com/office/drawing/2014/main" id="{1F6117F5-E94E-F7DA-8A87-5AC835368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" r="17690" b="37571"/>
          <a:stretch>
            <a:fillRect/>
          </a:stretch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pic>
        <p:nvPicPr>
          <p:cNvPr id="3" name="Picture 2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992DC45E-A47C-F8A7-F0F4-2BA38813D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22669" r="10666" b="5730"/>
          <a:stretch>
            <a:fillRect/>
          </a:stretch>
        </p:blipFill>
        <p:spPr>
          <a:xfrm>
            <a:off x="0" y="0"/>
            <a:ext cx="9144000" cy="5153026"/>
          </a:xfrm>
          <a:prstGeom prst="rect">
            <a:avLst/>
          </a:prstGeom>
        </p:spPr>
      </p:pic>
      <p:sp>
        <p:nvSpPr>
          <p:cNvPr id="9" name="Google Shape;157;p26">
            <a:extLst>
              <a:ext uri="{FF2B5EF4-FFF2-40B4-BE49-F238E27FC236}">
                <a16:creationId xmlns:a16="http://schemas.microsoft.com/office/drawing/2014/main" id="{F4D00B41-E322-876A-06B7-2618E0E5A919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Google Shape;94;p20">
            <a:extLst>
              <a:ext uri="{FF2B5EF4-FFF2-40B4-BE49-F238E27FC236}">
                <a16:creationId xmlns:a16="http://schemas.microsoft.com/office/drawing/2014/main" id="{EC6920CB-C9CB-9DDF-8DF9-FEA7C3908B80}"/>
              </a:ext>
            </a:extLst>
          </p:cNvPr>
          <p:cNvSpPr txBox="1"/>
          <p:nvPr/>
        </p:nvSpPr>
        <p:spPr>
          <a:xfrm>
            <a:off x="543624" y="398400"/>
            <a:ext cx="8116900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Correspondent Banking</a:t>
            </a:r>
          </a:p>
        </p:txBody>
      </p:sp>
      <p:sp>
        <p:nvSpPr>
          <p:cNvPr id="11" name="Google Shape;69;p16">
            <a:extLst>
              <a:ext uri="{FF2B5EF4-FFF2-40B4-BE49-F238E27FC236}">
                <a16:creationId xmlns:a16="http://schemas.microsoft.com/office/drawing/2014/main" id="{E07CE687-37A9-7C82-F5FF-76CF93E89602}"/>
              </a:ext>
            </a:extLst>
          </p:cNvPr>
          <p:cNvSpPr txBox="1"/>
          <p:nvPr/>
        </p:nvSpPr>
        <p:spPr>
          <a:xfrm>
            <a:off x="474601" y="1620958"/>
            <a:ext cx="8116900" cy="240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r>
              <a:rPr lang="en-US" sz="2400" b="1" dirty="0"/>
              <a:t>Operate Bitcoin banking infrastructure for other banks</a:t>
            </a:r>
          </a:p>
          <a:p>
            <a:endParaRPr lang="en-US" sz="2400" b="1" dirty="0"/>
          </a:p>
          <a:p>
            <a:r>
              <a:rPr lang="en-US" sz="2400" b="1" dirty="0"/>
              <a:t>Institutional custody, exchange, and settlement rails</a:t>
            </a:r>
          </a:p>
          <a:p>
            <a:endParaRPr lang="en-US" sz="2400" b="1" dirty="0"/>
          </a:p>
          <a:p>
            <a:r>
              <a:rPr lang="en-US" sz="2400" b="1" dirty="0"/>
              <a:t>Extend distribution using existing compliance and operations capabilities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413105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348C9-FEFD-2663-96FA-6ADB02501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&#10;&#10;AI-generated content may be incorrect.">
            <a:extLst>
              <a:ext uri="{FF2B5EF4-FFF2-40B4-BE49-F238E27FC236}">
                <a16:creationId xmlns:a16="http://schemas.microsoft.com/office/drawing/2014/main" id="{D2DA9402-0E82-E96F-7FB4-5EAA74BE4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" r="17690" b="37571"/>
          <a:stretch>
            <a:fillRect/>
          </a:stretch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pic>
        <p:nvPicPr>
          <p:cNvPr id="3" name="Picture 2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91172170-A6E1-6682-2895-C34BD0D8A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22669" r="10666" b="5730"/>
          <a:stretch>
            <a:fillRect/>
          </a:stretch>
        </p:blipFill>
        <p:spPr>
          <a:xfrm>
            <a:off x="0" y="0"/>
            <a:ext cx="9144000" cy="5153026"/>
          </a:xfrm>
          <a:prstGeom prst="rect">
            <a:avLst/>
          </a:prstGeom>
        </p:spPr>
      </p:pic>
      <p:sp>
        <p:nvSpPr>
          <p:cNvPr id="9" name="Google Shape;157;p26">
            <a:extLst>
              <a:ext uri="{FF2B5EF4-FFF2-40B4-BE49-F238E27FC236}">
                <a16:creationId xmlns:a16="http://schemas.microsoft.com/office/drawing/2014/main" id="{F5593C1B-3A0A-2301-724E-065E3047567A}"/>
              </a:ext>
            </a:extLst>
          </p:cNvPr>
          <p:cNvSpPr/>
          <p:nvPr/>
        </p:nvSpPr>
        <p:spPr>
          <a:xfrm>
            <a:off x="-1" y="298300"/>
            <a:ext cx="9144000" cy="4446800"/>
          </a:xfrm>
          <a:prstGeom prst="rect">
            <a:avLst/>
          </a:prstGeom>
          <a:solidFill>
            <a:schemeClr val="bg1">
              <a:alpha val="86482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Google Shape;94;p20">
            <a:extLst>
              <a:ext uri="{FF2B5EF4-FFF2-40B4-BE49-F238E27FC236}">
                <a16:creationId xmlns:a16="http://schemas.microsoft.com/office/drawing/2014/main" id="{E10A6079-7422-5F88-2AD8-6C5630FB0F34}"/>
              </a:ext>
            </a:extLst>
          </p:cNvPr>
          <p:cNvSpPr txBox="1"/>
          <p:nvPr/>
        </p:nvSpPr>
        <p:spPr>
          <a:xfrm>
            <a:off x="543624" y="398400"/>
            <a:ext cx="8116900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Correspondent Banking</a:t>
            </a:r>
          </a:p>
        </p:txBody>
      </p:sp>
      <p:pic>
        <p:nvPicPr>
          <p:cNvPr id="5" name="Picture 4" descr="A diagram of a bitcoin system&#10;&#10;AI-generated content may be incorrect.">
            <a:extLst>
              <a:ext uri="{FF2B5EF4-FFF2-40B4-BE49-F238E27FC236}">
                <a16:creationId xmlns:a16="http://schemas.microsoft.com/office/drawing/2014/main" id="{DB2C3D05-F2A3-53B9-EDC4-31D062247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55" y="1168021"/>
            <a:ext cx="6519637" cy="354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05EFF2-2ACF-80D6-81CF-9AC3D836C5EA}"/>
              </a:ext>
            </a:extLst>
          </p:cNvPr>
          <p:cNvSpPr txBox="1"/>
          <p:nvPr/>
        </p:nvSpPr>
        <p:spPr>
          <a:xfrm>
            <a:off x="26952" y="4960737"/>
            <a:ext cx="2369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Epoch VC / @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D_CentralBanker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5079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08684-6D73-5BE1-C720-0DB543959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9;p16">
            <a:extLst>
              <a:ext uri="{FF2B5EF4-FFF2-40B4-BE49-F238E27FC236}">
                <a16:creationId xmlns:a16="http://schemas.microsoft.com/office/drawing/2014/main" id="{03D57C13-D470-8082-7F3A-D0F519857865}"/>
              </a:ext>
            </a:extLst>
          </p:cNvPr>
          <p:cNvSpPr txBox="1"/>
          <p:nvPr/>
        </p:nvSpPr>
        <p:spPr>
          <a:xfrm>
            <a:off x="474602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Asset-based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physical money</a:t>
            </a:r>
          </a:p>
        </p:txBody>
      </p:sp>
      <p:sp>
        <p:nvSpPr>
          <p:cNvPr id="2" name="Google Shape;69;p16">
            <a:extLst>
              <a:ext uri="{FF2B5EF4-FFF2-40B4-BE49-F238E27FC236}">
                <a16:creationId xmlns:a16="http://schemas.microsoft.com/office/drawing/2014/main" id="{A1D476F5-3073-A51C-8D34-385FD1F275D0}"/>
              </a:ext>
            </a:extLst>
          </p:cNvPr>
          <p:cNvSpPr txBox="1"/>
          <p:nvPr/>
        </p:nvSpPr>
        <p:spPr>
          <a:xfrm>
            <a:off x="3318431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Debt-based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ledger money</a:t>
            </a:r>
          </a:p>
        </p:txBody>
      </p:sp>
      <p:sp>
        <p:nvSpPr>
          <p:cNvPr id="3" name="Google Shape;69;p16">
            <a:extLst>
              <a:ext uri="{FF2B5EF4-FFF2-40B4-BE49-F238E27FC236}">
                <a16:creationId xmlns:a16="http://schemas.microsoft.com/office/drawing/2014/main" id="{F06EB1CB-2C65-E4D8-C12B-AA0D7D5453C3}"/>
              </a:ext>
            </a:extLst>
          </p:cNvPr>
          <p:cNvSpPr txBox="1"/>
          <p:nvPr/>
        </p:nvSpPr>
        <p:spPr>
          <a:xfrm>
            <a:off x="6162260" y="1834244"/>
            <a:ext cx="2507137" cy="99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Asset-based</a:t>
            </a:r>
          </a:p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2400" dirty="0"/>
              <a:t>ledger money</a:t>
            </a:r>
          </a:p>
        </p:txBody>
      </p:sp>
      <p:sp>
        <p:nvSpPr>
          <p:cNvPr id="4" name="Google Shape;94;p20">
            <a:extLst>
              <a:ext uri="{FF2B5EF4-FFF2-40B4-BE49-F238E27FC236}">
                <a16:creationId xmlns:a16="http://schemas.microsoft.com/office/drawing/2014/main" id="{B007652E-8366-92AE-2E0E-DDE82FC963BB}"/>
              </a:ext>
            </a:extLst>
          </p:cNvPr>
          <p:cNvSpPr txBox="1"/>
          <p:nvPr/>
        </p:nvSpPr>
        <p:spPr>
          <a:xfrm>
            <a:off x="543623" y="398400"/>
            <a:ext cx="7375875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Three monetary epochs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755A3E-A8BD-1169-BACB-5C849FF7FF99}"/>
              </a:ext>
            </a:extLst>
          </p:cNvPr>
          <p:cNvCxnSpPr/>
          <p:nvPr/>
        </p:nvCxnSpPr>
        <p:spPr>
          <a:xfrm>
            <a:off x="503865" y="4025746"/>
            <a:ext cx="7876808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Google Shape;69;p16">
            <a:extLst>
              <a:ext uri="{FF2B5EF4-FFF2-40B4-BE49-F238E27FC236}">
                <a16:creationId xmlns:a16="http://schemas.microsoft.com/office/drawing/2014/main" id="{FC87A203-AAAB-BD89-0EF7-548D17E7DA9E}"/>
              </a:ext>
            </a:extLst>
          </p:cNvPr>
          <p:cNvSpPr txBox="1"/>
          <p:nvPr/>
        </p:nvSpPr>
        <p:spPr>
          <a:xfrm>
            <a:off x="364875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3000 BC</a:t>
            </a:r>
          </a:p>
        </p:txBody>
      </p:sp>
      <p:sp>
        <p:nvSpPr>
          <p:cNvPr id="8" name="Google Shape;69;p16">
            <a:extLst>
              <a:ext uri="{FF2B5EF4-FFF2-40B4-BE49-F238E27FC236}">
                <a16:creationId xmlns:a16="http://schemas.microsoft.com/office/drawing/2014/main" id="{44256B5F-7613-3871-0E00-08FDE2AC366A}"/>
              </a:ext>
            </a:extLst>
          </p:cNvPr>
          <p:cNvSpPr txBox="1"/>
          <p:nvPr/>
        </p:nvSpPr>
        <p:spPr>
          <a:xfrm>
            <a:off x="3878834" y="4025746"/>
            <a:ext cx="1126870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1600 CE</a:t>
            </a:r>
          </a:p>
        </p:txBody>
      </p:sp>
      <p:sp>
        <p:nvSpPr>
          <p:cNvPr id="9" name="Google Shape;69;p16">
            <a:extLst>
              <a:ext uri="{FF2B5EF4-FFF2-40B4-BE49-F238E27FC236}">
                <a16:creationId xmlns:a16="http://schemas.microsoft.com/office/drawing/2014/main" id="{45B4E3A4-7BF2-24D7-9E44-3C10556F0C40}"/>
              </a:ext>
            </a:extLst>
          </p:cNvPr>
          <p:cNvSpPr txBox="1"/>
          <p:nvPr/>
        </p:nvSpPr>
        <p:spPr>
          <a:xfrm>
            <a:off x="6665577" y="4025746"/>
            <a:ext cx="1500502" cy="47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25400">
              <a:lnSpc>
                <a:spcPct val="115000"/>
              </a:lnSpc>
              <a:buClr>
                <a:srgbClr val="000000"/>
              </a:buClr>
              <a:buSzPts val="3600"/>
              <a:defRPr sz="3600" b="1"/>
            </a:pPr>
            <a:r>
              <a:rPr lang="en-US" sz="1800" dirty="0"/>
              <a:t>2009 CE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7B1DE9D-2BD7-F735-CA90-86DB1110E67D}"/>
              </a:ext>
            </a:extLst>
          </p:cNvPr>
          <p:cNvSpPr/>
          <p:nvPr/>
        </p:nvSpPr>
        <p:spPr>
          <a:xfrm>
            <a:off x="530352" y="3204464"/>
            <a:ext cx="7886897" cy="802994"/>
          </a:xfrm>
          <a:custGeom>
            <a:avLst/>
            <a:gdLst>
              <a:gd name="csX0" fmla="*/ 0 w 8366760"/>
              <a:gd name="csY0" fmla="*/ 694992 h 749856"/>
              <a:gd name="csX1" fmla="*/ 1600200 w 8366760"/>
              <a:gd name="csY1" fmla="*/ 48 h 749856"/>
              <a:gd name="csX2" fmla="*/ 3950208 w 8366760"/>
              <a:gd name="csY2" fmla="*/ 658416 h 749856"/>
              <a:gd name="csX3" fmla="*/ 7260336 w 8366760"/>
              <a:gd name="csY3" fmla="*/ 548688 h 749856"/>
              <a:gd name="csX4" fmla="*/ 8366760 w 8366760"/>
              <a:gd name="csY4" fmla="*/ 749856 h 749856"/>
              <a:gd name="csX0" fmla="*/ 0 w 8366760"/>
              <a:gd name="csY0" fmla="*/ 696994 h 751858"/>
              <a:gd name="csX1" fmla="*/ 1600200 w 8366760"/>
              <a:gd name="csY1" fmla="*/ 2050 h 751858"/>
              <a:gd name="csX2" fmla="*/ 3830967 w 8366760"/>
              <a:gd name="csY2" fmla="*/ 485967 h 751858"/>
              <a:gd name="csX3" fmla="*/ 7260336 w 8366760"/>
              <a:gd name="csY3" fmla="*/ 550690 h 751858"/>
              <a:gd name="csX4" fmla="*/ 8366760 w 8366760"/>
              <a:gd name="csY4" fmla="*/ 751858 h 751858"/>
              <a:gd name="csX0" fmla="*/ 0 w 8366760"/>
              <a:gd name="csY0" fmla="*/ 697036 h 751900"/>
              <a:gd name="csX1" fmla="*/ 1600200 w 8366760"/>
              <a:gd name="csY1" fmla="*/ 2092 h 751900"/>
              <a:gd name="csX2" fmla="*/ 3830967 w 8366760"/>
              <a:gd name="csY2" fmla="*/ 486009 h 751900"/>
              <a:gd name="csX3" fmla="*/ 7389514 w 8366760"/>
              <a:gd name="csY3" fmla="*/ 606239 h 751900"/>
              <a:gd name="csX4" fmla="*/ 8366760 w 8366760"/>
              <a:gd name="csY4" fmla="*/ 751900 h 751900"/>
              <a:gd name="csX0" fmla="*/ 0 w 8366760"/>
              <a:gd name="csY0" fmla="*/ 696983 h 751847"/>
              <a:gd name="csX1" fmla="*/ 1600200 w 8366760"/>
              <a:gd name="csY1" fmla="*/ 2039 h 751847"/>
              <a:gd name="csX2" fmla="*/ 3830967 w 8366760"/>
              <a:gd name="csY2" fmla="*/ 485956 h 751847"/>
              <a:gd name="csX3" fmla="*/ 7051664 w 8366760"/>
              <a:gd name="csY3" fmla="*/ 534819 h 751847"/>
              <a:gd name="csX4" fmla="*/ 8366760 w 8366760"/>
              <a:gd name="csY4" fmla="*/ 751847 h 751847"/>
              <a:gd name="csX0" fmla="*/ 0 w 8366760"/>
              <a:gd name="csY0" fmla="*/ 697061 h 751925"/>
              <a:gd name="csX1" fmla="*/ 1600200 w 8366760"/>
              <a:gd name="csY1" fmla="*/ 2117 h 751925"/>
              <a:gd name="csX2" fmla="*/ 3830967 w 8366760"/>
              <a:gd name="csY2" fmla="*/ 486034 h 751925"/>
              <a:gd name="csX3" fmla="*/ 7111284 w 8366760"/>
              <a:gd name="csY3" fmla="*/ 637982 h 751925"/>
              <a:gd name="csX4" fmla="*/ 8366760 w 8366760"/>
              <a:gd name="csY4" fmla="*/ 751925 h 751925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7061 h 697061"/>
              <a:gd name="csX1" fmla="*/ 1600200 w 8366760"/>
              <a:gd name="csY1" fmla="*/ 2117 h 697061"/>
              <a:gd name="csX2" fmla="*/ 3830967 w 8366760"/>
              <a:gd name="csY2" fmla="*/ 486034 h 697061"/>
              <a:gd name="csX3" fmla="*/ 7111284 w 8366760"/>
              <a:gd name="csY3" fmla="*/ 637982 h 697061"/>
              <a:gd name="csX4" fmla="*/ 8366760 w 8366760"/>
              <a:gd name="csY4" fmla="*/ 680558 h 697061"/>
              <a:gd name="csX0" fmla="*/ 0 w 8366760"/>
              <a:gd name="csY0" fmla="*/ 696949 h 696949"/>
              <a:gd name="csX1" fmla="*/ 1600200 w 8366760"/>
              <a:gd name="csY1" fmla="*/ 2005 h 696949"/>
              <a:gd name="csX2" fmla="*/ 3830967 w 8366760"/>
              <a:gd name="csY2" fmla="*/ 485922 h 696949"/>
              <a:gd name="csX3" fmla="*/ 7180842 w 8366760"/>
              <a:gd name="csY3" fmla="*/ 487207 h 696949"/>
              <a:gd name="csX4" fmla="*/ 8366760 w 8366760"/>
              <a:gd name="csY4" fmla="*/ 680446 h 696949"/>
              <a:gd name="csX0" fmla="*/ 0 w 8615179"/>
              <a:gd name="csY0" fmla="*/ 696949 h 696949"/>
              <a:gd name="csX1" fmla="*/ 1600200 w 8615179"/>
              <a:gd name="csY1" fmla="*/ 2005 h 696949"/>
              <a:gd name="csX2" fmla="*/ 3830967 w 8615179"/>
              <a:gd name="csY2" fmla="*/ 485922 h 696949"/>
              <a:gd name="csX3" fmla="*/ 7180842 w 8615179"/>
              <a:gd name="csY3" fmla="*/ 487207 h 696949"/>
              <a:gd name="csX4" fmla="*/ 8615179 w 8615179"/>
              <a:gd name="csY4" fmla="*/ 410839 h 696949"/>
              <a:gd name="csX0" fmla="*/ 0 w 8615179"/>
              <a:gd name="csY0" fmla="*/ 696868 h 696868"/>
              <a:gd name="csX1" fmla="*/ 1600200 w 8615179"/>
              <a:gd name="csY1" fmla="*/ 1924 h 696868"/>
              <a:gd name="csX2" fmla="*/ 3830967 w 8615179"/>
              <a:gd name="csY2" fmla="*/ 485841 h 696868"/>
              <a:gd name="csX3" fmla="*/ 7151032 w 8615179"/>
              <a:gd name="csY3" fmla="*/ 368182 h 696868"/>
              <a:gd name="csX4" fmla="*/ 8615179 w 8615179"/>
              <a:gd name="csY4" fmla="*/ 410758 h 696868"/>
              <a:gd name="csX0" fmla="*/ 0 w 8615179"/>
              <a:gd name="csY0" fmla="*/ 696863 h 696863"/>
              <a:gd name="csX1" fmla="*/ 1600200 w 8615179"/>
              <a:gd name="csY1" fmla="*/ 1919 h 696863"/>
              <a:gd name="csX2" fmla="*/ 3830967 w 8615179"/>
              <a:gd name="csY2" fmla="*/ 485836 h 696863"/>
              <a:gd name="csX3" fmla="*/ 7280210 w 8615179"/>
              <a:gd name="csY3" fmla="*/ 360247 h 696863"/>
              <a:gd name="csX4" fmla="*/ 8615179 w 8615179"/>
              <a:gd name="csY4" fmla="*/ 410753 h 696863"/>
              <a:gd name="csX0" fmla="*/ 0 w 8615179"/>
              <a:gd name="csY0" fmla="*/ 696837 h 696837"/>
              <a:gd name="csX1" fmla="*/ 1600200 w 8615179"/>
              <a:gd name="csY1" fmla="*/ 1893 h 696837"/>
              <a:gd name="csX2" fmla="*/ 3830967 w 8615179"/>
              <a:gd name="csY2" fmla="*/ 485810 h 696837"/>
              <a:gd name="csX3" fmla="*/ 7290147 w 8615179"/>
              <a:gd name="csY3" fmla="*/ 320573 h 696837"/>
              <a:gd name="csX4" fmla="*/ 8615179 w 8615179"/>
              <a:gd name="csY4" fmla="*/ 410727 h 696837"/>
              <a:gd name="csX0" fmla="*/ 0 w 8615179"/>
              <a:gd name="csY0" fmla="*/ 696938 h 696938"/>
              <a:gd name="csX1" fmla="*/ 1600200 w 8615179"/>
              <a:gd name="csY1" fmla="*/ 1994 h 696938"/>
              <a:gd name="csX2" fmla="*/ 3830967 w 8615179"/>
              <a:gd name="csY2" fmla="*/ 485911 h 696938"/>
              <a:gd name="csX3" fmla="*/ 3864469 w 8615179"/>
              <a:gd name="csY3" fmla="*/ 472840 h 696938"/>
              <a:gd name="csX4" fmla="*/ 7290147 w 8615179"/>
              <a:gd name="csY4" fmla="*/ 320674 h 696938"/>
              <a:gd name="csX5" fmla="*/ 8615179 w 8615179"/>
              <a:gd name="csY5" fmla="*/ 410828 h 696938"/>
              <a:gd name="csX0" fmla="*/ 0 w 8615179"/>
              <a:gd name="csY0" fmla="*/ 697069 h 697069"/>
              <a:gd name="csX1" fmla="*/ 1600200 w 8615179"/>
              <a:gd name="csY1" fmla="*/ 2125 h 697069"/>
              <a:gd name="csX2" fmla="*/ 3830967 w 8615179"/>
              <a:gd name="csY2" fmla="*/ 486042 h 697069"/>
              <a:gd name="csX3" fmla="*/ 4244909 w 8615179"/>
              <a:gd name="csY3" fmla="*/ 647423 h 697069"/>
              <a:gd name="csX4" fmla="*/ 7290147 w 8615179"/>
              <a:gd name="csY4" fmla="*/ 320805 h 697069"/>
              <a:gd name="csX5" fmla="*/ 8615179 w 8615179"/>
              <a:gd name="csY5" fmla="*/ 410959 h 697069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57 h 697057"/>
              <a:gd name="csX1" fmla="*/ 1600200 w 8615179"/>
              <a:gd name="csY1" fmla="*/ 2113 h 697057"/>
              <a:gd name="csX2" fmla="*/ 3830967 w 8615179"/>
              <a:gd name="csY2" fmla="*/ 486030 h 697057"/>
              <a:gd name="csX3" fmla="*/ 4755500 w 8615179"/>
              <a:gd name="csY3" fmla="*/ 631552 h 697057"/>
              <a:gd name="csX4" fmla="*/ 7290147 w 8615179"/>
              <a:gd name="csY4" fmla="*/ 320793 h 697057"/>
              <a:gd name="csX5" fmla="*/ 8615179 w 8615179"/>
              <a:gd name="csY5" fmla="*/ 410947 h 697057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90147 w 8615179"/>
              <a:gd name="csY4" fmla="*/ 320811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615179"/>
              <a:gd name="csY0" fmla="*/ 697075 h 697075"/>
              <a:gd name="csX1" fmla="*/ 1600200 w 8615179"/>
              <a:gd name="csY1" fmla="*/ 2131 h 697075"/>
              <a:gd name="csX2" fmla="*/ 3830967 w 8615179"/>
              <a:gd name="csY2" fmla="*/ 486048 h 697075"/>
              <a:gd name="csX3" fmla="*/ 4855616 w 8615179"/>
              <a:gd name="csY3" fmla="*/ 655359 h 697075"/>
              <a:gd name="csX4" fmla="*/ 7270124 w 8615179"/>
              <a:gd name="csY4" fmla="*/ 598348 h 697075"/>
              <a:gd name="csX5" fmla="*/ 8615179 w 8615179"/>
              <a:gd name="csY5" fmla="*/ 410965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75 h 697075"/>
              <a:gd name="csX1" fmla="*/ 1600200 w 8585144"/>
              <a:gd name="csY1" fmla="*/ 2131 h 697075"/>
              <a:gd name="csX2" fmla="*/ 3830967 w 8585144"/>
              <a:gd name="csY2" fmla="*/ 486048 h 697075"/>
              <a:gd name="csX3" fmla="*/ 4855616 w 8585144"/>
              <a:gd name="csY3" fmla="*/ 655359 h 697075"/>
              <a:gd name="csX4" fmla="*/ 7270124 w 8585144"/>
              <a:gd name="csY4" fmla="*/ 598348 h 697075"/>
              <a:gd name="csX5" fmla="*/ 8585144 w 8585144"/>
              <a:gd name="csY5" fmla="*/ 466472 h 697075"/>
              <a:gd name="csX0" fmla="*/ 0 w 8585144"/>
              <a:gd name="csY0" fmla="*/ 697051 h 697051"/>
              <a:gd name="csX1" fmla="*/ 1600200 w 8585144"/>
              <a:gd name="csY1" fmla="*/ 2107 h 697051"/>
              <a:gd name="csX2" fmla="*/ 3830967 w 8585144"/>
              <a:gd name="csY2" fmla="*/ 486024 h 697051"/>
              <a:gd name="csX3" fmla="*/ 4825582 w 8585144"/>
              <a:gd name="csY3" fmla="*/ 623616 h 697051"/>
              <a:gd name="csX4" fmla="*/ 7270124 w 8585144"/>
              <a:gd name="csY4" fmla="*/ 598324 h 697051"/>
              <a:gd name="csX5" fmla="*/ 8585144 w 8585144"/>
              <a:gd name="csY5" fmla="*/ 466448 h 697051"/>
              <a:gd name="csX0" fmla="*/ 0 w 8585144"/>
              <a:gd name="csY0" fmla="*/ 696890 h 696890"/>
              <a:gd name="csX1" fmla="*/ 1600200 w 8585144"/>
              <a:gd name="csY1" fmla="*/ 1946 h 696890"/>
              <a:gd name="csX2" fmla="*/ 3830967 w 8585144"/>
              <a:gd name="csY2" fmla="*/ 485863 h 696890"/>
              <a:gd name="csX3" fmla="*/ 4765512 w 8585144"/>
              <a:gd name="csY3" fmla="*/ 401426 h 696890"/>
              <a:gd name="csX4" fmla="*/ 7270124 w 8585144"/>
              <a:gd name="csY4" fmla="*/ 598163 h 696890"/>
              <a:gd name="csX5" fmla="*/ 8585144 w 8585144"/>
              <a:gd name="csY5" fmla="*/ 466287 h 696890"/>
              <a:gd name="csX0" fmla="*/ 0 w 8585144"/>
              <a:gd name="csY0" fmla="*/ 710115 h 710115"/>
              <a:gd name="csX1" fmla="*/ 1600200 w 8585144"/>
              <a:gd name="csY1" fmla="*/ 15171 h 710115"/>
              <a:gd name="csX2" fmla="*/ 3580678 w 8585144"/>
              <a:gd name="csY2" fmla="*/ 245340 h 710115"/>
              <a:gd name="csX3" fmla="*/ 4765512 w 8585144"/>
              <a:gd name="csY3" fmla="*/ 414651 h 710115"/>
              <a:gd name="csX4" fmla="*/ 7270124 w 8585144"/>
              <a:gd name="csY4" fmla="*/ 611388 h 710115"/>
              <a:gd name="csX5" fmla="*/ 8585144 w 8585144"/>
              <a:gd name="csY5" fmla="*/ 479512 h 710115"/>
              <a:gd name="csX0" fmla="*/ 0 w 8585144"/>
              <a:gd name="csY0" fmla="*/ 711485 h 711485"/>
              <a:gd name="csX1" fmla="*/ 1600200 w 8585144"/>
              <a:gd name="csY1" fmla="*/ 16541 h 711485"/>
              <a:gd name="csX2" fmla="*/ 3580678 w 8585144"/>
              <a:gd name="csY2" fmla="*/ 246710 h 711485"/>
              <a:gd name="csX3" fmla="*/ 5015802 w 8585144"/>
              <a:gd name="csY3" fmla="*/ 574614 h 711485"/>
              <a:gd name="csX4" fmla="*/ 7270124 w 8585144"/>
              <a:gd name="csY4" fmla="*/ 612758 h 711485"/>
              <a:gd name="csX5" fmla="*/ 8585144 w 8585144"/>
              <a:gd name="csY5" fmla="*/ 480882 h 711485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052 h 711052"/>
              <a:gd name="csX1" fmla="*/ 1600200 w 8585144"/>
              <a:gd name="csY1" fmla="*/ 16108 h 711052"/>
              <a:gd name="csX2" fmla="*/ 3580678 w 8585144"/>
              <a:gd name="csY2" fmla="*/ 246277 h 711052"/>
              <a:gd name="csX3" fmla="*/ 5206022 w 8585144"/>
              <a:gd name="csY3" fmla="*/ 526603 h 711052"/>
              <a:gd name="csX4" fmla="*/ 7270124 w 8585144"/>
              <a:gd name="csY4" fmla="*/ 612325 h 711052"/>
              <a:gd name="csX5" fmla="*/ 8585144 w 8585144"/>
              <a:gd name="csY5" fmla="*/ 480449 h 711052"/>
              <a:gd name="csX0" fmla="*/ 0 w 8585144"/>
              <a:gd name="csY0" fmla="*/ 711848 h 711848"/>
              <a:gd name="csX1" fmla="*/ 1600200 w 8585144"/>
              <a:gd name="csY1" fmla="*/ 16904 h 711848"/>
              <a:gd name="csX2" fmla="*/ 3580678 w 8585144"/>
              <a:gd name="csY2" fmla="*/ 247073 h 711848"/>
              <a:gd name="csX3" fmla="*/ 7270124 w 8585144"/>
              <a:gd name="csY3" fmla="*/ 613121 h 711848"/>
              <a:gd name="csX4" fmla="*/ 8585144 w 8585144"/>
              <a:gd name="csY4" fmla="*/ 481245 h 711848"/>
              <a:gd name="csX0" fmla="*/ 0 w 8585144"/>
              <a:gd name="csY0" fmla="*/ 700851 h 700851"/>
              <a:gd name="csX1" fmla="*/ 1600200 w 8585144"/>
              <a:gd name="csY1" fmla="*/ 5907 h 700851"/>
              <a:gd name="csX2" fmla="*/ 4111292 w 8585144"/>
              <a:gd name="csY2" fmla="*/ 378810 h 700851"/>
              <a:gd name="csX3" fmla="*/ 7270124 w 8585144"/>
              <a:gd name="csY3" fmla="*/ 602124 h 700851"/>
              <a:gd name="csX4" fmla="*/ 8585144 w 8585144"/>
              <a:gd name="csY4" fmla="*/ 470248 h 700851"/>
              <a:gd name="csX0" fmla="*/ 0 w 8585144"/>
              <a:gd name="csY0" fmla="*/ 696378 h 696378"/>
              <a:gd name="csX1" fmla="*/ 1600200 w 8585144"/>
              <a:gd name="csY1" fmla="*/ 1434 h 696378"/>
              <a:gd name="csX2" fmla="*/ 4641906 w 8585144"/>
              <a:gd name="csY2" fmla="*/ 517070 h 696378"/>
              <a:gd name="csX3" fmla="*/ 7270124 w 8585144"/>
              <a:gd name="csY3" fmla="*/ 597651 h 696378"/>
              <a:gd name="csX4" fmla="*/ 8585144 w 8585144"/>
              <a:gd name="csY4" fmla="*/ 465775 h 696378"/>
              <a:gd name="csX0" fmla="*/ 0 w 8585144"/>
              <a:gd name="csY0" fmla="*/ 695490 h 695490"/>
              <a:gd name="csX1" fmla="*/ 1600200 w 8585144"/>
              <a:gd name="csY1" fmla="*/ 546 h 695490"/>
              <a:gd name="csX2" fmla="*/ 4782068 w 8585144"/>
              <a:gd name="csY2" fmla="*/ 579619 h 695490"/>
              <a:gd name="csX3" fmla="*/ 7270124 w 8585144"/>
              <a:gd name="csY3" fmla="*/ 596763 h 695490"/>
              <a:gd name="csX4" fmla="*/ 8585144 w 8585144"/>
              <a:gd name="csY4" fmla="*/ 464887 h 695490"/>
              <a:gd name="csX0" fmla="*/ 0 w 8585144"/>
              <a:gd name="csY0" fmla="*/ 698335 h 698335"/>
              <a:gd name="csX1" fmla="*/ 1600200 w 8585144"/>
              <a:gd name="csY1" fmla="*/ 3391 h 698335"/>
              <a:gd name="csX2" fmla="*/ 4982300 w 8585144"/>
              <a:gd name="csY2" fmla="*/ 439731 h 698335"/>
              <a:gd name="csX3" fmla="*/ 7270124 w 8585144"/>
              <a:gd name="csY3" fmla="*/ 599608 h 698335"/>
              <a:gd name="csX4" fmla="*/ 8585144 w 8585144"/>
              <a:gd name="csY4" fmla="*/ 467732 h 698335"/>
              <a:gd name="csX0" fmla="*/ 0 w 8585144"/>
              <a:gd name="csY0" fmla="*/ 698088 h 698088"/>
              <a:gd name="csX1" fmla="*/ 1600200 w 8585144"/>
              <a:gd name="csY1" fmla="*/ 3144 h 698088"/>
              <a:gd name="csX2" fmla="*/ 5192544 w 8585144"/>
              <a:gd name="csY2" fmla="*/ 447413 h 698088"/>
              <a:gd name="csX3" fmla="*/ 7270124 w 8585144"/>
              <a:gd name="csY3" fmla="*/ 599361 h 698088"/>
              <a:gd name="csX4" fmla="*/ 8585144 w 8585144"/>
              <a:gd name="csY4" fmla="*/ 467485 h 698088"/>
              <a:gd name="csX0" fmla="*/ 0 w 8585144"/>
              <a:gd name="csY0" fmla="*/ 697853 h 697853"/>
              <a:gd name="csX1" fmla="*/ 1600200 w 8585144"/>
              <a:gd name="csY1" fmla="*/ 2909 h 697853"/>
              <a:gd name="csX2" fmla="*/ 5392775 w 8585144"/>
              <a:gd name="csY2" fmla="*/ 455108 h 697853"/>
              <a:gd name="csX3" fmla="*/ 7270124 w 8585144"/>
              <a:gd name="csY3" fmla="*/ 599126 h 697853"/>
              <a:gd name="csX4" fmla="*/ 8585144 w 8585144"/>
              <a:gd name="csY4" fmla="*/ 467250 h 697853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907 h 697907"/>
              <a:gd name="csX1" fmla="*/ 1600200 w 8585144"/>
              <a:gd name="csY1" fmla="*/ 2963 h 697907"/>
              <a:gd name="csX2" fmla="*/ 5392775 w 8585144"/>
              <a:gd name="csY2" fmla="*/ 455162 h 697907"/>
              <a:gd name="csX3" fmla="*/ 7190032 w 8585144"/>
              <a:gd name="csY3" fmla="*/ 646758 h 697907"/>
              <a:gd name="csX4" fmla="*/ 8585144 w 8585144"/>
              <a:gd name="csY4" fmla="*/ 467304 h 697907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585144"/>
              <a:gd name="csY0" fmla="*/ 697261 h 697261"/>
              <a:gd name="csX1" fmla="*/ 1600200 w 8585144"/>
              <a:gd name="csY1" fmla="*/ 2317 h 697261"/>
              <a:gd name="csX2" fmla="*/ 6023505 w 8585144"/>
              <a:gd name="csY2" fmla="*/ 478305 h 697261"/>
              <a:gd name="csX3" fmla="*/ 7190032 w 8585144"/>
              <a:gd name="csY3" fmla="*/ 646112 h 697261"/>
              <a:gd name="csX4" fmla="*/ 8585144 w 8585144"/>
              <a:gd name="csY4" fmla="*/ 46665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482518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1 h 697261"/>
              <a:gd name="csX1" fmla="*/ 1600200 w 8635202"/>
              <a:gd name="csY1" fmla="*/ 2317 h 697261"/>
              <a:gd name="csX2" fmla="*/ 6023505 w 8635202"/>
              <a:gd name="csY2" fmla="*/ 478305 h 697261"/>
              <a:gd name="csX3" fmla="*/ 7190032 w 8635202"/>
              <a:gd name="csY3" fmla="*/ 646112 h 697261"/>
              <a:gd name="csX4" fmla="*/ 8635202 w 8635202"/>
              <a:gd name="csY4" fmla="*/ 553885 h 697261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6023505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267 h 697267"/>
              <a:gd name="csX1" fmla="*/ 1600200 w 8635202"/>
              <a:gd name="csY1" fmla="*/ 2323 h 697267"/>
              <a:gd name="csX2" fmla="*/ 5923389 w 8635202"/>
              <a:gd name="csY2" fmla="*/ 478311 h 697267"/>
              <a:gd name="csX3" fmla="*/ 7079905 w 8635202"/>
              <a:gd name="csY3" fmla="*/ 654048 h 697267"/>
              <a:gd name="csX4" fmla="*/ 8635202 w 8635202"/>
              <a:gd name="csY4" fmla="*/ 553891 h 697267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040 h 697040"/>
              <a:gd name="csX1" fmla="*/ 1600200 w 8635202"/>
              <a:gd name="csY1" fmla="*/ 2096 h 697040"/>
              <a:gd name="csX2" fmla="*/ 5923389 w 8635202"/>
              <a:gd name="csY2" fmla="*/ 478084 h 697040"/>
              <a:gd name="csX3" fmla="*/ 7079905 w 8635202"/>
              <a:gd name="csY3" fmla="*/ 653821 h 697040"/>
              <a:gd name="csX4" fmla="*/ 8635202 w 8635202"/>
              <a:gd name="csY4" fmla="*/ 553664 h 697040"/>
              <a:gd name="csX0" fmla="*/ 0 w 8635202"/>
              <a:gd name="csY0" fmla="*/ 697182 h 697182"/>
              <a:gd name="csX1" fmla="*/ 1600200 w 8635202"/>
              <a:gd name="csY1" fmla="*/ 2238 h 697182"/>
              <a:gd name="csX2" fmla="*/ 5923389 w 8635202"/>
              <a:gd name="csY2" fmla="*/ 478226 h 697182"/>
              <a:gd name="csX3" fmla="*/ 7148950 w 8635202"/>
              <a:gd name="csY3" fmla="*/ 553703 h 697182"/>
              <a:gd name="csX4" fmla="*/ 8635202 w 8635202"/>
              <a:gd name="csY4" fmla="*/ 553806 h 697182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553844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220 h 697220"/>
              <a:gd name="csX1" fmla="*/ 1600200 w 8635202"/>
              <a:gd name="csY1" fmla="*/ 2276 h 697220"/>
              <a:gd name="csX2" fmla="*/ 5923389 w 8635202"/>
              <a:gd name="csY2" fmla="*/ 478264 h 697220"/>
              <a:gd name="csX3" fmla="*/ 7171966 w 8635202"/>
              <a:gd name="csY3" fmla="*/ 599313 h 697220"/>
              <a:gd name="csX4" fmla="*/ 8635202 w 8635202"/>
              <a:gd name="csY4" fmla="*/ 462699 h 697220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536 h 697536"/>
              <a:gd name="csX1" fmla="*/ 1600200 w 8635202"/>
              <a:gd name="csY1" fmla="*/ 2592 h 697536"/>
              <a:gd name="csX2" fmla="*/ 5923389 w 8635202"/>
              <a:gd name="csY2" fmla="*/ 478580 h 697536"/>
              <a:gd name="csX3" fmla="*/ 7171966 w 8635202"/>
              <a:gd name="csY3" fmla="*/ 599629 h 697536"/>
              <a:gd name="csX4" fmla="*/ 8635202 w 8635202"/>
              <a:gd name="csY4" fmla="*/ 463015 h 697536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213 h 697213"/>
              <a:gd name="csX1" fmla="*/ 1600200 w 8635202"/>
              <a:gd name="csY1" fmla="*/ 2269 h 697213"/>
              <a:gd name="csX2" fmla="*/ 5923389 w 8635202"/>
              <a:gd name="csY2" fmla="*/ 478257 h 697213"/>
              <a:gd name="csX3" fmla="*/ 7137444 w 8635202"/>
              <a:gd name="csY3" fmla="*/ 590192 h 697213"/>
              <a:gd name="csX4" fmla="*/ 8635202 w 8635202"/>
              <a:gd name="csY4" fmla="*/ 462692 h 697213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7651 h 697651"/>
              <a:gd name="csX1" fmla="*/ 1600200 w 8635202"/>
              <a:gd name="csY1" fmla="*/ 2707 h 697651"/>
              <a:gd name="csX2" fmla="*/ 5923389 w 8635202"/>
              <a:gd name="csY2" fmla="*/ 478695 h 697651"/>
              <a:gd name="csX3" fmla="*/ 7137444 w 8635202"/>
              <a:gd name="csY3" fmla="*/ 590630 h 697651"/>
              <a:gd name="csX4" fmla="*/ 8635202 w 8635202"/>
              <a:gd name="csY4" fmla="*/ 463130 h 697651"/>
              <a:gd name="csX0" fmla="*/ 0 w 8635202"/>
              <a:gd name="csY0" fmla="*/ 696915 h 696915"/>
              <a:gd name="csX1" fmla="*/ 1600200 w 8635202"/>
              <a:gd name="csY1" fmla="*/ 1971 h 696915"/>
              <a:gd name="csX2" fmla="*/ 6337661 w 8635202"/>
              <a:gd name="csY2" fmla="*/ 505302 h 696915"/>
              <a:gd name="csX3" fmla="*/ 7137444 w 8635202"/>
              <a:gd name="csY3" fmla="*/ 589894 h 696915"/>
              <a:gd name="csX4" fmla="*/ 8635202 w 8635202"/>
              <a:gd name="csY4" fmla="*/ 462394 h 696915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75 h 696575"/>
              <a:gd name="csX1" fmla="*/ 1600200 w 8635202"/>
              <a:gd name="csY1" fmla="*/ 1631 h 696575"/>
              <a:gd name="csX2" fmla="*/ 6337661 w 8635202"/>
              <a:gd name="csY2" fmla="*/ 504962 h 696575"/>
              <a:gd name="csX3" fmla="*/ 7137444 w 8635202"/>
              <a:gd name="csY3" fmla="*/ 589554 h 696575"/>
              <a:gd name="csX4" fmla="*/ 8635202 w 8635202"/>
              <a:gd name="csY4" fmla="*/ 462054 h 696575"/>
              <a:gd name="csX0" fmla="*/ 0 w 8635202"/>
              <a:gd name="csY0" fmla="*/ 696607 h 696607"/>
              <a:gd name="csX1" fmla="*/ 1600200 w 8635202"/>
              <a:gd name="csY1" fmla="*/ 1663 h 696607"/>
              <a:gd name="csX2" fmla="*/ 6337661 w 8635202"/>
              <a:gd name="csY2" fmla="*/ 504994 h 696607"/>
              <a:gd name="csX3" fmla="*/ 7137444 w 8635202"/>
              <a:gd name="csY3" fmla="*/ 589586 h 696607"/>
              <a:gd name="csX4" fmla="*/ 8635202 w 8635202"/>
              <a:gd name="csY4" fmla="*/ 462086 h 696607"/>
              <a:gd name="csX0" fmla="*/ 0 w 8635202"/>
              <a:gd name="csY0" fmla="*/ 696545 h 696545"/>
              <a:gd name="csX1" fmla="*/ 1600200 w 8635202"/>
              <a:gd name="csY1" fmla="*/ 1601 h 696545"/>
              <a:gd name="csX2" fmla="*/ 6337661 w 8635202"/>
              <a:gd name="csY2" fmla="*/ 504932 h 696545"/>
              <a:gd name="csX3" fmla="*/ 7137444 w 8635202"/>
              <a:gd name="csY3" fmla="*/ 589524 h 696545"/>
              <a:gd name="csX4" fmla="*/ 8635202 w 8635202"/>
              <a:gd name="csY4" fmla="*/ 462024 h 696545"/>
              <a:gd name="csX0" fmla="*/ 0 w 8635202"/>
              <a:gd name="csY0" fmla="*/ 696516 h 696516"/>
              <a:gd name="csX1" fmla="*/ 1600200 w 8635202"/>
              <a:gd name="csY1" fmla="*/ 1572 h 696516"/>
              <a:gd name="csX2" fmla="*/ 6337661 w 8635202"/>
              <a:gd name="csY2" fmla="*/ 504903 h 696516"/>
              <a:gd name="csX3" fmla="*/ 7137444 w 8635202"/>
              <a:gd name="csY3" fmla="*/ 589495 h 696516"/>
              <a:gd name="csX4" fmla="*/ 8635202 w 8635202"/>
              <a:gd name="csY4" fmla="*/ 461995 h 696516"/>
              <a:gd name="csX0" fmla="*/ 0 w 8635202"/>
              <a:gd name="csY0" fmla="*/ 696351 h 696351"/>
              <a:gd name="csX1" fmla="*/ 1600200 w 8635202"/>
              <a:gd name="csY1" fmla="*/ 1407 h 696351"/>
              <a:gd name="csX2" fmla="*/ 6510274 w 8635202"/>
              <a:gd name="csY2" fmla="*/ 513853 h 696351"/>
              <a:gd name="csX3" fmla="*/ 7137444 w 8635202"/>
              <a:gd name="csY3" fmla="*/ 589330 h 696351"/>
              <a:gd name="csX4" fmla="*/ 8635202 w 8635202"/>
              <a:gd name="csY4" fmla="*/ 461830 h 6963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8635202" h="696351">
                <a:moveTo>
                  <a:pt x="0" y="696351"/>
                </a:moveTo>
                <a:cubicBezTo>
                  <a:pt x="470916" y="351927"/>
                  <a:pt x="515154" y="31823"/>
                  <a:pt x="1600200" y="1407"/>
                </a:cubicBezTo>
                <a:cubicBezTo>
                  <a:pt x="2685246" y="-29009"/>
                  <a:pt x="6289362" y="443210"/>
                  <a:pt x="6510274" y="513853"/>
                </a:cubicBezTo>
                <a:cubicBezTo>
                  <a:pt x="6731186" y="584496"/>
                  <a:pt x="7080356" y="590316"/>
                  <a:pt x="7137444" y="589330"/>
                </a:cubicBezTo>
                <a:cubicBezTo>
                  <a:pt x="8176185" y="562552"/>
                  <a:pt x="8400204" y="535389"/>
                  <a:pt x="8635202" y="461830"/>
                </a:cubicBezTo>
              </a:path>
            </a:pathLst>
          </a:cu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627CD19-F354-7557-9A5B-3787E894B2F6}"/>
              </a:ext>
            </a:extLst>
          </p:cNvPr>
          <p:cNvSpPr/>
          <p:nvPr/>
        </p:nvSpPr>
        <p:spPr>
          <a:xfrm>
            <a:off x="1938527" y="2905304"/>
            <a:ext cx="6414714" cy="1110554"/>
          </a:xfrm>
          <a:custGeom>
            <a:avLst/>
            <a:gdLst>
              <a:gd name="csX0" fmla="*/ 0 w 4544568"/>
              <a:gd name="csY0" fmla="*/ 941832 h 941832"/>
              <a:gd name="csX1" fmla="*/ 2194560 w 4544568"/>
              <a:gd name="csY1" fmla="*/ 173736 h 941832"/>
              <a:gd name="csX2" fmla="*/ 4544568 w 4544568"/>
              <a:gd name="csY2" fmla="*/ 0 h 941832"/>
              <a:gd name="csX0" fmla="*/ 0 w 6722869"/>
              <a:gd name="csY0" fmla="*/ 969264 h 969264"/>
              <a:gd name="csX1" fmla="*/ 4372861 w 6722869"/>
              <a:gd name="csY1" fmla="*/ 173736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4372861 w 6722869"/>
              <a:gd name="csY1" fmla="*/ 173736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3888794 w 6722869"/>
              <a:gd name="csY1" fmla="*/ 146304 h 969264"/>
              <a:gd name="csX2" fmla="*/ 6722869 w 6722869"/>
              <a:gd name="csY2" fmla="*/ 0 h 969264"/>
              <a:gd name="csX0" fmla="*/ 0 w 6722869"/>
              <a:gd name="csY0" fmla="*/ 969264 h 969264"/>
              <a:gd name="csX1" fmla="*/ 3888794 w 6722869"/>
              <a:gd name="csY1" fmla="*/ 146304 h 969264"/>
              <a:gd name="csX2" fmla="*/ 6722869 w 6722869"/>
              <a:gd name="csY2" fmla="*/ 0 h 969264"/>
              <a:gd name="csX0" fmla="*/ 0 w 6722869"/>
              <a:gd name="csY0" fmla="*/ 1058262 h 1058262"/>
              <a:gd name="csX1" fmla="*/ 3888794 w 6722869"/>
              <a:gd name="csY1" fmla="*/ 235302 h 1058262"/>
              <a:gd name="csX2" fmla="*/ 6722869 w 6722869"/>
              <a:gd name="csY2" fmla="*/ 88998 h 1058262"/>
              <a:gd name="csX0" fmla="*/ 0 w 6722869"/>
              <a:gd name="csY0" fmla="*/ 972998 h 972998"/>
              <a:gd name="csX1" fmla="*/ 3863756 w 6722869"/>
              <a:gd name="csY1" fmla="*/ 342062 h 972998"/>
              <a:gd name="csX2" fmla="*/ 6722869 w 6722869"/>
              <a:gd name="csY2" fmla="*/ 3734 h 972998"/>
              <a:gd name="csX0" fmla="*/ 0 w 6722869"/>
              <a:gd name="csY0" fmla="*/ 1078735 h 1078735"/>
              <a:gd name="csX1" fmla="*/ 3863756 w 6722869"/>
              <a:gd name="csY1" fmla="*/ 447799 h 1078735"/>
              <a:gd name="csX2" fmla="*/ 6722869 w 6722869"/>
              <a:gd name="csY2" fmla="*/ 109471 h 1078735"/>
              <a:gd name="csX0" fmla="*/ 0 w 5871579"/>
              <a:gd name="csY0" fmla="*/ 1069591 h 1069591"/>
              <a:gd name="csX1" fmla="*/ 3012466 w 5871579"/>
              <a:gd name="csY1" fmla="*/ 447799 h 1069591"/>
              <a:gd name="csX2" fmla="*/ 5871579 w 5871579"/>
              <a:gd name="csY2" fmla="*/ 109471 h 1069591"/>
              <a:gd name="csX0" fmla="*/ 0 w 5871579"/>
              <a:gd name="csY0" fmla="*/ 1069591 h 1075306"/>
              <a:gd name="csX1" fmla="*/ 3012466 w 5871579"/>
              <a:gd name="csY1" fmla="*/ 447799 h 1075306"/>
              <a:gd name="csX2" fmla="*/ 5871579 w 5871579"/>
              <a:gd name="csY2" fmla="*/ 109471 h 1075306"/>
              <a:gd name="csX0" fmla="*/ 0 w 5871579"/>
              <a:gd name="csY0" fmla="*/ 1069591 h 1076243"/>
              <a:gd name="csX1" fmla="*/ 3012466 w 5871579"/>
              <a:gd name="csY1" fmla="*/ 447799 h 1076243"/>
              <a:gd name="csX2" fmla="*/ 5871579 w 5871579"/>
              <a:gd name="csY2" fmla="*/ 109471 h 1076243"/>
              <a:gd name="csX0" fmla="*/ 0 w 5871579"/>
              <a:gd name="csY0" fmla="*/ 1041939 h 1048591"/>
              <a:gd name="csX1" fmla="*/ 3012466 w 5871579"/>
              <a:gd name="csY1" fmla="*/ 420147 h 1048591"/>
              <a:gd name="csX2" fmla="*/ 5871579 w 5871579"/>
              <a:gd name="csY2" fmla="*/ 145827 h 1048591"/>
              <a:gd name="csX0" fmla="*/ 0 w 5871579"/>
              <a:gd name="csY0" fmla="*/ 1092031 h 1098683"/>
              <a:gd name="csX1" fmla="*/ 3012466 w 5871579"/>
              <a:gd name="csY1" fmla="*/ 470239 h 1098683"/>
              <a:gd name="csX2" fmla="*/ 5871579 w 5871579"/>
              <a:gd name="csY2" fmla="*/ 195919 h 1098683"/>
              <a:gd name="csX0" fmla="*/ 0 w 5863233"/>
              <a:gd name="csY0" fmla="*/ 1044710 h 1051362"/>
              <a:gd name="csX1" fmla="*/ 3012466 w 5863233"/>
              <a:gd name="csY1" fmla="*/ 422918 h 1051362"/>
              <a:gd name="csX2" fmla="*/ 5863233 w 5863233"/>
              <a:gd name="csY2" fmla="*/ 258326 h 1051362"/>
              <a:gd name="csX0" fmla="*/ 0 w 5854887"/>
              <a:gd name="csY0" fmla="*/ 1075277 h 1081929"/>
              <a:gd name="csX1" fmla="*/ 3012466 w 5854887"/>
              <a:gd name="csY1" fmla="*/ 453485 h 1081929"/>
              <a:gd name="csX2" fmla="*/ 5854887 w 5854887"/>
              <a:gd name="csY2" fmla="*/ 215741 h 1081929"/>
              <a:gd name="csX0" fmla="*/ 0 w 5854887"/>
              <a:gd name="csY0" fmla="*/ 1072133 h 1078785"/>
              <a:gd name="csX1" fmla="*/ 3012466 w 5854887"/>
              <a:gd name="csY1" fmla="*/ 450341 h 1078785"/>
              <a:gd name="csX2" fmla="*/ 5854887 w 5854887"/>
              <a:gd name="csY2" fmla="*/ 212597 h 1078785"/>
              <a:gd name="csX0" fmla="*/ 0 w 5854887"/>
              <a:gd name="csY0" fmla="*/ 1037893 h 1047146"/>
              <a:gd name="csX1" fmla="*/ 2670281 w 5854887"/>
              <a:gd name="csY1" fmla="*/ 480109 h 1047146"/>
              <a:gd name="csX2" fmla="*/ 5854887 w 5854887"/>
              <a:gd name="csY2" fmla="*/ 178357 h 1047146"/>
              <a:gd name="csX0" fmla="*/ 0 w 5854887"/>
              <a:gd name="csY0" fmla="*/ 1117356 h 1126609"/>
              <a:gd name="csX1" fmla="*/ 2670281 w 5854887"/>
              <a:gd name="csY1" fmla="*/ 559572 h 1126609"/>
              <a:gd name="csX2" fmla="*/ 5854887 w 5854887"/>
              <a:gd name="csY2" fmla="*/ 257820 h 1126609"/>
              <a:gd name="csX0" fmla="*/ 0 w 5854887"/>
              <a:gd name="csY0" fmla="*/ 1117356 h 1129458"/>
              <a:gd name="csX1" fmla="*/ 2670281 w 5854887"/>
              <a:gd name="csY1" fmla="*/ 559572 h 1129458"/>
              <a:gd name="csX2" fmla="*/ 5854887 w 5854887"/>
              <a:gd name="csY2" fmla="*/ 257820 h 1129458"/>
              <a:gd name="csX0" fmla="*/ 0 w 5854887"/>
              <a:gd name="csY0" fmla="*/ 1113639 h 1125741"/>
              <a:gd name="csX1" fmla="*/ 2670281 w 5854887"/>
              <a:gd name="csY1" fmla="*/ 555855 h 1125741"/>
              <a:gd name="csX2" fmla="*/ 5854887 w 5854887"/>
              <a:gd name="csY2" fmla="*/ 254103 h 1125741"/>
              <a:gd name="csX0" fmla="*/ 0 w 5854887"/>
              <a:gd name="csY0" fmla="*/ 1113639 h 1132006"/>
              <a:gd name="csX1" fmla="*/ 2670281 w 5854887"/>
              <a:gd name="csY1" fmla="*/ 555855 h 1132006"/>
              <a:gd name="csX2" fmla="*/ 5854887 w 5854887"/>
              <a:gd name="csY2" fmla="*/ 254103 h 1132006"/>
              <a:gd name="csX0" fmla="*/ 0 w 5854887"/>
              <a:gd name="csY0" fmla="*/ 1103332 h 1124370"/>
              <a:gd name="csX1" fmla="*/ 2912315 w 5854887"/>
              <a:gd name="csY1" fmla="*/ 563836 h 1124370"/>
              <a:gd name="csX2" fmla="*/ 5854887 w 5854887"/>
              <a:gd name="csY2" fmla="*/ 243796 h 1124370"/>
              <a:gd name="csX0" fmla="*/ 0 w 5863233"/>
              <a:gd name="csY0" fmla="*/ 1094188 h 1116719"/>
              <a:gd name="csX1" fmla="*/ 2920661 w 5863233"/>
              <a:gd name="csY1" fmla="*/ 563836 h 1116719"/>
              <a:gd name="csX2" fmla="*/ 5863233 w 5863233"/>
              <a:gd name="csY2" fmla="*/ 243796 h 1116719"/>
              <a:gd name="csX0" fmla="*/ 0 w 5863233"/>
              <a:gd name="csY0" fmla="*/ 1094188 h 1094188"/>
              <a:gd name="csX1" fmla="*/ 2920661 w 5863233"/>
              <a:gd name="csY1" fmla="*/ 563836 h 1094188"/>
              <a:gd name="csX2" fmla="*/ 5863233 w 5863233"/>
              <a:gd name="csY2" fmla="*/ 243796 h 1094188"/>
              <a:gd name="csX0" fmla="*/ 0 w 5863233"/>
              <a:gd name="csY0" fmla="*/ 850392 h 850392"/>
              <a:gd name="csX1" fmla="*/ 2920661 w 5863233"/>
              <a:gd name="csY1" fmla="*/ 320040 h 850392"/>
              <a:gd name="csX2" fmla="*/ 2929441 w 5863233"/>
              <a:gd name="csY2" fmla="*/ 318396 h 850392"/>
              <a:gd name="csX3" fmla="*/ 5863233 w 5863233"/>
              <a:gd name="csY3" fmla="*/ 0 h 850392"/>
              <a:gd name="csX0" fmla="*/ 0 w 5863233"/>
              <a:gd name="csY0" fmla="*/ 1025772 h 1025772"/>
              <a:gd name="csX1" fmla="*/ 2920661 w 5863233"/>
              <a:gd name="csY1" fmla="*/ 495420 h 1025772"/>
              <a:gd name="csX2" fmla="*/ 3839153 w 5863233"/>
              <a:gd name="csY2" fmla="*/ 0 h 1025772"/>
              <a:gd name="csX3" fmla="*/ 5863233 w 5863233"/>
              <a:gd name="csY3" fmla="*/ 175380 h 1025772"/>
              <a:gd name="csX0" fmla="*/ 0 w 5863233"/>
              <a:gd name="csY0" fmla="*/ 850392 h 850392"/>
              <a:gd name="csX1" fmla="*/ 2920661 w 5863233"/>
              <a:gd name="csY1" fmla="*/ 32004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850392 h 854138"/>
              <a:gd name="csX1" fmla="*/ 3087581 w 5863233"/>
              <a:gd name="csY1" fmla="*/ 411480 h 854138"/>
              <a:gd name="csX2" fmla="*/ 3997727 w 5863233"/>
              <a:gd name="csY2" fmla="*/ 34932 h 854138"/>
              <a:gd name="csX3" fmla="*/ 5863233 w 5863233"/>
              <a:gd name="csY3" fmla="*/ 0 h 854138"/>
              <a:gd name="csX0" fmla="*/ 0 w 5863233"/>
              <a:gd name="csY0" fmla="*/ 850392 h 854138"/>
              <a:gd name="csX1" fmla="*/ 3087581 w 5863233"/>
              <a:gd name="csY1" fmla="*/ 411480 h 854138"/>
              <a:gd name="csX2" fmla="*/ 3997727 w 5863233"/>
              <a:gd name="csY2" fmla="*/ 34932 h 854138"/>
              <a:gd name="csX3" fmla="*/ 5863233 w 5863233"/>
              <a:gd name="csY3" fmla="*/ 0 h 854138"/>
              <a:gd name="csX0" fmla="*/ 0 w 5863233"/>
              <a:gd name="csY0" fmla="*/ 850392 h 850392"/>
              <a:gd name="csX1" fmla="*/ 3087581 w 5863233"/>
              <a:gd name="csY1" fmla="*/ 41148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850392 h 850392"/>
              <a:gd name="csX1" fmla="*/ 3087581 w 5863233"/>
              <a:gd name="csY1" fmla="*/ 411480 h 850392"/>
              <a:gd name="csX2" fmla="*/ 3997727 w 5863233"/>
              <a:gd name="csY2" fmla="*/ 34932 h 850392"/>
              <a:gd name="csX3" fmla="*/ 5863233 w 5863233"/>
              <a:gd name="csY3" fmla="*/ 0 h 850392"/>
              <a:gd name="csX0" fmla="*/ 0 w 5863233"/>
              <a:gd name="csY0" fmla="*/ 961559 h 961559"/>
              <a:gd name="csX1" fmla="*/ 3087581 w 5863233"/>
              <a:gd name="csY1" fmla="*/ 522647 h 961559"/>
              <a:gd name="csX2" fmla="*/ 3997727 w 5863233"/>
              <a:gd name="csY2" fmla="*/ 146099 h 961559"/>
              <a:gd name="csX3" fmla="*/ 5863233 w 5863233"/>
              <a:gd name="csY3" fmla="*/ 111167 h 961559"/>
              <a:gd name="csX0" fmla="*/ 0 w 5863233"/>
              <a:gd name="csY0" fmla="*/ 961559 h 961559"/>
              <a:gd name="csX1" fmla="*/ 3087581 w 5863233"/>
              <a:gd name="csY1" fmla="*/ 522647 h 961559"/>
              <a:gd name="csX2" fmla="*/ 3997727 w 5863233"/>
              <a:gd name="csY2" fmla="*/ 146099 h 961559"/>
              <a:gd name="csX3" fmla="*/ 5863233 w 5863233"/>
              <a:gd name="csY3" fmla="*/ 111167 h 961559"/>
              <a:gd name="csX0" fmla="*/ 0 w 5863233"/>
              <a:gd name="csY0" fmla="*/ 977777 h 977777"/>
              <a:gd name="csX1" fmla="*/ 3087581 w 5863233"/>
              <a:gd name="csY1" fmla="*/ 538865 h 977777"/>
              <a:gd name="csX2" fmla="*/ 3997727 w 5863233"/>
              <a:gd name="csY2" fmla="*/ 162317 h 977777"/>
              <a:gd name="csX3" fmla="*/ 5863233 w 5863233"/>
              <a:gd name="csY3" fmla="*/ 127385 h 977777"/>
              <a:gd name="csX0" fmla="*/ 0 w 5863233"/>
              <a:gd name="csY0" fmla="*/ 977777 h 977777"/>
              <a:gd name="csX1" fmla="*/ 3087581 w 5863233"/>
              <a:gd name="csY1" fmla="*/ 538865 h 977777"/>
              <a:gd name="csX2" fmla="*/ 3997727 w 5863233"/>
              <a:gd name="csY2" fmla="*/ 162317 h 977777"/>
              <a:gd name="csX3" fmla="*/ 5863233 w 5863233"/>
              <a:gd name="csY3" fmla="*/ 127385 h 977777"/>
              <a:gd name="csX0" fmla="*/ 0 w 5863233"/>
              <a:gd name="csY0" fmla="*/ 1075192 h 1075192"/>
              <a:gd name="csX1" fmla="*/ 3087581 w 5863233"/>
              <a:gd name="csY1" fmla="*/ 636280 h 1075192"/>
              <a:gd name="csX2" fmla="*/ 3997727 w 5863233"/>
              <a:gd name="csY2" fmla="*/ 259732 h 1075192"/>
              <a:gd name="csX3" fmla="*/ 5863233 w 5863233"/>
              <a:gd name="csY3" fmla="*/ 224800 h 1075192"/>
              <a:gd name="csX0" fmla="*/ 0 w 5863233"/>
              <a:gd name="csY0" fmla="*/ 1068574 h 1068574"/>
              <a:gd name="csX1" fmla="*/ 3087581 w 5863233"/>
              <a:gd name="csY1" fmla="*/ 629662 h 1068574"/>
              <a:gd name="csX2" fmla="*/ 4106225 w 5863233"/>
              <a:gd name="csY2" fmla="*/ 262258 h 1068574"/>
              <a:gd name="csX3" fmla="*/ 5863233 w 5863233"/>
              <a:gd name="csY3" fmla="*/ 218182 h 1068574"/>
              <a:gd name="csX0" fmla="*/ 0 w 5854887"/>
              <a:gd name="csY0" fmla="*/ 1099887 h 1099887"/>
              <a:gd name="csX1" fmla="*/ 3087581 w 5854887"/>
              <a:gd name="csY1" fmla="*/ 660975 h 1099887"/>
              <a:gd name="csX2" fmla="*/ 4106225 w 5854887"/>
              <a:gd name="csY2" fmla="*/ 293571 h 1099887"/>
              <a:gd name="csX3" fmla="*/ 5854887 w 5854887"/>
              <a:gd name="csY3" fmla="*/ 148911 h 1099887"/>
              <a:gd name="csX0" fmla="*/ 0 w 5854887"/>
              <a:gd name="csY0" fmla="*/ 1110554 h 1110554"/>
              <a:gd name="csX1" fmla="*/ 3087581 w 5854887"/>
              <a:gd name="csY1" fmla="*/ 671642 h 1110554"/>
              <a:gd name="csX2" fmla="*/ 4106225 w 5854887"/>
              <a:gd name="csY2" fmla="*/ 304238 h 1110554"/>
              <a:gd name="csX3" fmla="*/ 5854887 w 5854887"/>
              <a:gd name="csY3" fmla="*/ 159578 h 11105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5854887" h="1110554">
                <a:moveTo>
                  <a:pt x="0" y="1110554"/>
                </a:moveTo>
                <a:cubicBezTo>
                  <a:pt x="1636624" y="1061024"/>
                  <a:pt x="2472035" y="1258382"/>
                  <a:pt x="3087581" y="671642"/>
                </a:cubicBezTo>
                <a:cubicBezTo>
                  <a:pt x="3408903" y="363520"/>
                  <a:pt x="3791062" y="641042"/>
                  <a:pt x="4106225" y="304238"/>
                </a:cubicBezTo>
                <a:cubicBezTo>
                  <a:pt x="4494373" y="-265190"/>
                  <a:pt x="5600275" y="134646"/>
                  <a:pt x="5854887" y="159578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30B21D6-1057-B06D-6B29-C06E387D51D7}"/>
              </a:ext>
            </a:extLst>
          </p:cNvPr>
          <p:cNvSpPr/>
          <p:nvPr/>
        </p:nvSpPr>
        <p:spPr>
          <a:xfrm>
            <a:off x="7091369" y="3699641"/>
            <a:ext cx="1353312" cy="307074"/>
          </a:xfrm>
          <a:custGeom>
            <a:avLst/>
            <a:gdLst>
              <a:gd name="csX0" fmla="*/ 0 w 1216152"/>
              <a:gd name="csY0" fmla="*/ 320040 h 320040"/>
              <a:gd name="csX1" fmla="*/ 969264 w 1216152"/>
              <a:gd name="csY1" fmla="*/ 246888 h 320040"/>
              <a:gd name="csX2" fmla="*/ 1216152 w 1216152"/>
              <a:gd name="csY2" fmla="*/ 0 h 320040"/>
              <a:gd name="csX0" fmla="*/ 0 w 1353312"/>
              <a:gd name="csY0" fmla="*/ 313445 h 313445"/>
              <a:gd name="csX1" fmla="*/ 969264 w 1353312"/>
              <a:gd name="csY1" fmla="*/ 240293 h 313445"/>
              <a:gd name="csX2" fmla="*/ 1353312 w 1353312"/>
              <a:gd name="csY2" fmla="*/ 0 h 313445"/>
              <a:gd name="csX0" fmla="*/ 0 w 1353312"/>
              <a:gd name="csY0" fmla="*/ 313445 h 313445"/>
              <a:gd name="csX1" fmla="*/ 969264 w 1353312"/>
              <a:gd name="csY1" fmla="*/ 240293 h 313445"/>
              <a:gd name="csX2" fmla="*/ 1353312 w 1353312"/>
              <a:gd name="csY2" fmla="*/ 0 h 313445"/>
              <a:gd name="csX0" fmla="*/ 0 w 1353312"/>
              <a:gd name="csY0" fmla="*/ 313445 h 313445"/>
              <a:gd name="csX1" fmla="*/ 969264 w 1353312"/>
              <a:gd name="csY1" fmla="*/ 240293 h 313445"/>
              <a:gd name="csX2" fmla="*/ 1353312 w 1353312"/>
              <a:gd name="csY2" fmla="*/ 0 h 3134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353312" h="313445">
                <a:moveTo>
                  <a:pt x="0" y="313445"/>
                </a:moveTo>
                <a:cubicBezTo>
                  <a:pt x="383286" y="303539"/>
                  <a:pt x="766572" y="293633"/>
                  <a:pt x="969264" y="240293"/>
                </a:cubicBezTo>
                <a:cubicBezTo>
                  <a:pt x="1171956" y="186953"/>
                  <a:pt x="1221486" y="169318"/>
                  <a:pt x="1353312" y="0"/>
                </a:cubicBezTo>
              </a:path>
            </a:pathLst>
          </a:custGeom>
          <a:noFill/>
          <a:ln w="25400" cap="flat">
            <a:solidFill>
              <a:srgbClr val="FE99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DE3AC9-0352-8E1D-2829-E05BA0547266}"/>
              </a:ext>
            </a:extLst>
          </p:cNvPr>
          <p:cNvCxnSpPr/>
          <p:nvPr/>
        </p:nvCxnSpPr>
        <p:spPr>
          <a:xfrm>
            <a:off x="543623" y="1834244"/>
            <a:ext cx="2345881" cy="0"/>
          </a:xfrm>
          <a:prstGeom prst="line">
            <a:avLst/>
          </a:prstGeom>
          <a:noFill/>
          <a:ln w="25400" cap="flat">
            <a:solidFill>
              <a:srgbClr val="F2C2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1852D7-8F1D-F40A-2542-E2255478F8C8}"/>
              </a:ext>
            </a:extLst>
          </p:cNvPr>
          <p:cNvCxnSpPr>
            <a:cxnSpLocks/>
          </p:cNvCxnSpPr>
          <p:nvPr/>
        </p:nvCxnSpPr>
        <p:spPr>
          <a:xfrm>
            <a:off x="3433127" y="1834244"/>
            <a:ext cx="1989265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10ADBD-1049-FFE2-0F1E-59C20EC27C7B}"/>
              </a:ext>
            </a:extLst>
          </p:cNvPr>
          <p:cNvCxnSpPr>
            <a:cxnSpLocks/>
          </p:cNvCxnSpPr>
          <p:nvPr/>
        </p:nvCxnSpPr>
        <p:spPr>
          <a:xfrm>
            <a:off x="6258623" y="1834244"/>
            <a:ext cx="1980121" cy="0"/>
          </a:xfrm>
          <a:prstGeom prst="line">
            <a:avLst/>
          </a:prstGeom>
          <a:noFill/>
          <a:ln w="25400" cap="flat">
            <a:solidFill>
              <a:srgbClr val="FE99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8508626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859A-A767-0AC7-CF37-79418CE46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20">
            <a:extLst>
              <a:ext uri="{FF2B5EF4-FFF2-40B4-BE49-F238E27FC236}">
                <a16:creationId xmlns:a16="http://schemas.microsoft.com/office/drawing/2014/main" id="{ECEB51CF-0CF7-EDC4-973F-093D24FA9E64}"/>
              </a:ext>
            </a:extLst>
          </p:cNvPr>
          <p:cNvSpPr txBox="1"/>
          <p:nvPr/>
        </p:nvSpPr>
        <p:spPr>
          <a:xfrm>
            <a:off x="543623" y="398400"/>
            <a:ext cx="7375875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Wrap-Up</a:t>
            </a:r>
            <a:endParaRPr dirty="0"/>
          </a:p>
        </p:txBody>
      </p:sp>
      <p:sp>
        <p:nvSpPr>
          <p:cNvPr id="11" name="Google Shape;69;p16">
            <a:extLst>
              <a:ext uri="{FF2B5EF4-FFF2-40B4-BE49-F238E27FC236}">
                <a16:creationId xmlns:a16="http://schemas.microsoft.com/office/drawing/2014/main" id="{9E835207-6A22-629F-C7FD-685CFC697E41}"/>
              </a:ext>
            </a:extLst>
          </p:cNvPr>
          <p:cNvSpPr txBox="1"/>
          <p:nvPr/>
        </p:nvSpPr>
        <p:spPr>
          <a:xfrm>
            <a:off x="474601" y="1483487"/>
            <a:ext cx="8398465" cy="217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50000"/>
              </a:lnSpc>
              <a:buNone/>
            </a:pPr>
            <a:r>
              <a:rPr lang="en-US" sz="3000" dirty="0"/>
              <a:t>1. Bitcoin is disruptive technology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3000" dirty="0"/>
              <a:t>2. Banks are uniquely positioned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3000" dirty="0"/>
              <a:t>3. The decision is how to engage</a:t>
            </a:r>
          </a:p>
        </p:txBody>
      </p:sp>
    </p:spTree>
    <p:extLst>
      <p:ext uri="{BB962C8B-B14F-4D97-AF65-F5344CB8AC3E}">
        <p14:creationId xmlns:p14="http://schemas.microsoft.com/office/powerpoint/2010/main" val="418391089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EC84-D933-6C98-1294-E99CA3F84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20">
            <a:extLst>
              <a:ext uri="{FF2B5EF4-FFF2-40B4-BE49-F238E27FC236}">
                <a16:creationId xmlns:a16="http://schemas.microsoft.com/office/drawing/2014/main" id="{2222055F-EAC4-A8F3-FDA3-8547C6050355}"/>
              </a:ext>
            </a:extLst>
          </p:cNvPr>
          <p:cNvSpPr txBox="1"/>
          <p:nvPr/>
        </p:nvSpPr>
        <p:spPr>
          <a:xfrm>
            <a:off x="543623" y="398400"/>
            <a:ext cx="7375875" cy="86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4200" b="1"/>
            </a:lvl1pPr>
          </a:lstStyle>
          <a:p>
            <a:r>
              <a:rPr lang="en-US" dirty="0"/>
              <a:t>Next Steps</a:t>
            </a:r>
            <a:endParaRPr dirty="0"/>
          </a:p>
        </p:txBody>
      </p:sp>
      <p:sp>
        <p:nvSpPr>
          <p:cNvPr id="11" name="Google Shape;69;p16">
            <a:extLst>
              <a:ext uri="{FF2B5EF4-FFF2-40B4-BE49-F238E27FC236}">
                <a16:creationId xmlns:a16="http://schemas.microsoft.com/office/drawing/2014/main" id="{353D3B4F-C0DB-47AE-AB26-AF3D77E68D79}"/>
              </a:ext>
            </a:extLst>
          </p:cNvPr>
          <p:cNvSpPr txBox="1"/>
          <p:nvPr/>
        </p:nvSpPr>
        <p:spPr>
          <a:xfrm>
            <a:off x="474602" y="1483487"/>
            <a:ext cx="8194796" cy="217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50000"/>
              </a:lnSpc>
              <a:buNone/>
            </a:pPr>
            <a:r>
              <a:rPr lang="en-US" sz="3000" dirty="0"/>
              <a:t>1. Answer: “Is it real?”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3000" dirty="0"/>
              <a:t>2. Analyze: Use cases and business models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3000" dirty="0"/>
              <a:t>3. Act: Build, buy, or partner</a:t>
            </a:r>
          </a:p>
        </p:txBody>
      </p:sp>
    </p:spTree>
    <p:extLst>
      <p:ext uri="{BB962C8B-B14F-4D97-AF65-F5344CB8AC3E}">
        <p14:creationId xmlns:p14="http://schemas.microsoft.com/office/powerpoint/2010/main" val="245959381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1BBDC17D-9659-2D36-2BA3-7DADE331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21" name="Google Shape;773;p43"/>
          <p:cNvSpPr txBox="1"/>
          <p:nvPr/>
        </p:nvSpPr>
        <p:spPr>
          <a:xfrm>
            <a:off x="654215" y="944632"/>
            <a:ext cx="5947801" cy="92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200" b="1">
                <a:solidFill>
                  <a:srgbClr val="FFFFFF"/>
                </a:solidFill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822" name="Google Shape;774;p43"/>
          <p:cNvSpPr txBox="1"/>
          <p:nvPr/>
        </p:nvSpPr>
        <p:spPr>
          <a:xfrm>
            <a:off x="654215" y="2545591"/>
            <a:ext cx="4745625" cy="98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Andrew Begin </a:t>
            </a:r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CSO, Galoy </a:t>
            </a:r>
            <a:endParaRPr lang="en-US" dirty="0"/>
          </a:p>
        </p:txBody>
      </p:sp>
      <p:sp>
        <p:nvSpPr>
          <p:cNvPr id="823" name="Google Shape;774;p43"/>
          <p:cNvSpPr txBox="1"/>
          <p:nvPr/>
        </p:nvSpPr>
        <p:spPr>
          <a:xfrm>
            <a:off x="4416425" y="3214851"/>
            <a:ext cx="3777415" cy="98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r">
              <a:defRPr sz="2800" b="1">
                <a:solidFill>
                  <a:srgbClr val="FFFFFF"/>
                </a:solidFill>
              </a:defRPr>
            </a:pPr>
            <a:r>
              <a:rPr dirty="0"/>
              <a:t>X / LinkedIn</a:t>
            </a:r>
          </a:p>
          <a:p>
            <a:pPr algn="r">
              <a:defRPr sz="2800" b="1">
                <a:solidFill>
                  <a:srgbClr val="FFFFFF"/>
                </a:solidFill>
              </a:defRPr>
            </a:pPr>
            <a:r>
              <a:rPr dirty="0"/>
              <a:t>@agbegin</a:t>
            </a: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614EFAC-6209-4DED-D72E-D2DAE65AB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415" y="1027688"/>
            <a:ext cx="2064425" cy="2090668"/>
          </a:xfrm>
          <a:prstGeom prst="rect">
            <a:avLst/>
          </a:prstGeom>
        </p:spPr>
      </p:pic>
      <p:pic>
        <p:nvPicPr>
          <p:cNvPr id="6" name="Picture 5" descr="A blue sign with white letters&#10;&#10;AI-generated content may be incorrect.">
            <a:extLst>
              <a:ext uri="{FF2B5EF4-FFF2-40B4-BE49-F238E27FC236}">
                <a16:creationId xmlns:a16="http://schemas.microsoft.com/office/drawing/2014/main" id="{6308830C-FABF-0517-EBF0-2F253A181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5" y="3994336"/>
            <a:ext cx="954480" cy="4090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29FF-3085-E9AE-A3EE-203AB144B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197BE-AF75-B7D9-70F5-2AD0E5E8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79" t="19776" r="14179" b="1977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69;p16">
            <a:extLst>
              <a:ext uri="{FF2B5EF4-FFF2-40B4-BE49-F238E27FC236}">
                <a16:creationId xmlns:a16="http://schemas.microsoft.com/office/drawing/2014/main" id="{5E08B033-45AA-6615-ADA1-F9809E76AF2F}"/>
              </a:ext>
            </a:extLst>
          </p:cNvPr>
          <p:cNvSpPr txBox="1"/>
          <p:nvPr/>
        </p:nvSpPr>
        <p:spPr>
          <a:xfrm>
            <a:off x="474601" y="706158"/>
            <a:ext cx="5011799" cy="240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2400" dirty="0"/>
              <a:t>…an electronic payment system based on cryptographic proof instead of trust, allowing any two willing parties to transact directly with each other without the need for a trusted third party.</a:t>
            </a:r>
          </a:p>
        </p:txBody>
      </p:sp>
      <p:sp>
        <p:nvSpPr>
          <p:cNvPr id="3" name="Google Shape;69;p16">
            <a:extLst>
              <a:ext uri="{FF2B5EF4-FFF2-40B4-BE49-F238E27FC236}">
                <a16:creationId xmlns:a16="http://schemas.microsoft.com/office/drawing/2014/main" id="{04392E69-EE3A-D025-C0CC-C6B7B8377243}"/>
              </a:ext>
            </a:extLst>
          </p:cNvPr>
          <p:cNvSpPr txBox="1"/>
          <p:nvPr/>
        </p:nvSpPr>
        <p:spPr>
          <a:xfrm>
            <a:off x="465168" y="3477995"/>
            <a:ext cx="3391545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Satoshi Nakamoto, 2008</a:t>
            </a:r>
          </a:p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Bitcoin Whitepaper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170AC-BF31-2602-CB7B-FA06274234D6}"/>
              </a:ext>
            </a:extLst>
          </p:cNvPr>
          <p:cNvSpPr txBox="1"/>
          <p:nvPr/>
        </p:nvSpPr>
        <p:spPr>
          <a:xfrm>
            <a:off x="26952" y="4960737"/>
            <a:ext cx="1800173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Source: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Bitcoin Whitepaper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9644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D69F7-D884-018E-012C-4BBFDA9A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BC3EC-79F5-8FC0-8EE1-4D84342D1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79" t="19776" r="14179" b="1977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69;p16">
            <a:extLst>
              <a:ext uri="{FF2B5EF4-FFF2-40B4-BE49-F238E27FC236}">
                <a16:creationId xmlns:a16="http://schemas.microsoft.com/office/drawing/2014/main" id="{83D9DB34-1158-8A46-8499-CB0DDD1F11CE}"/>
              </a:ext>
            </a:extLst>
          </p:cNvPr>
          <p:cNvSpPr txBox="1"/>
          <p:nvPr/>
        </p:nvSpPr>
        <p:spPr>
          <a:xfrm>
            <a:off x="474602" y="706158"/>
            <a:ext cx="4319820" cy="280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3400" dirty="0"/>
              <a:t>"Bitcoin looks like a clever notion that will likely amount to little more than a curiosity."</a:t>
            </a:r>
          </a:p>
        </p:txBody>
      </p:sp>
      <p:sp>
        <p:nvSpPr>
          <p:cNvPr id="3" name="Google Shape;69;p16">
            <a:extLst>
              <a:ext uri="{FF2B5EF4-FFF2-40B4-BE49-F238E27FC236}">
                <a16:creationId xmlns:a16="http://schemas.microsoft.com/office/drawing/2014/main" id="{DC51E3AA-8CCF-7912-99D0-2A39BECED289}"/>
              </a:ext>
            </a:extLst>
          </p:cNvPr>
          <p:cNvSpPr txBox="1"/>
          <p:nvPr/>
        </p:nvSpPr>
        <p:spPr>
          <a:xfrm>
            <a:off x="465168" y="3477995"/>
            <a:ext cx="3391545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The Economist, 2011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EEE00-1961-6906-14EE-CC03AE627B49}"/>
              </a:ext>
            </a:extLst>
          </p:cNvPr>
          <p:cNvSpPr txBox="1"/>
          <p:nvPr/>
        </p:nvSpPr>
        <p:spPr>
          <a:xfrm>
            <a:off x="26952" y="4960737"/>
            <a:ext cx="1083630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Photo: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Bitcoin Shirt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3680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87775-9730-A215-1E26-AC3ED651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48565-DC47-6A33-CC6F-C50B4999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79" t="19776" r="14179" b="1977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69;p16">
            <a:extLst>
              <a:ext uri="{FF2B5EF4-FFF2-40B4-BE49-F238E27FC236}">
                <a16:creationId xmlns:a16="http://schemas.microsoft.com/office/drawing/2014/main" id="{021CDA65-5ED4-7A48-9A61-562A7616A57C}"/>
              </a:ext>
            </a:extLst>
          </p:cNvPr>
          <p:cNvSpPr txBox="1"/>
          <p:nvPr/>
        </p:nvSpPr>
        <p:spPr>
          <a:xfrm>
            <a:off x="474602" y="706158"/>
            <a:ext cx="5341312" cy="264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3200" dirty="0"/>
              <a:t>"You have to really stretch your imagination to infer what the intrinsic value of Bitcoin is. I haven't been able to do it."</a:t>
            </a:r>
          </a:p>
        </p:txBody>
      </p:sp>
      <p:sp>
        <p:nvSpPr>
          <p:cNvPr id="6" name="Google Shape;69;p16">
            <a:extLst>
              <a:ext uri="{FF2B5EF4-FFF2-40B4-BE49-F238E27FC236}">
                <a16:creationId xmlns:a16="http://schemas.microsoft.com/office/drawing/2014/main" id="{238EDF78-9F2F-4373-9871-CBAD694E02B6}"/>
              </a:ext>
            </a:extLst>
          </p:cNvPr>
          <p:cNvSpPr txBox="1"/>
          <p:nvPr/>
        </p:nvSpPr>
        <p:spPr>
          <a:xfrm>
            <a:off x="465168" y="3477995"/>
            <a:ext cx="3391545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marL="457200" indent="-431800">
              <a:lnSpc>
                <a:spcPct val="115000"/>
              </a:lnSpc>
              <a:buClr>
                <a:srgbClr val="000000"/>
              </a:buClr>
              <a:buSzPts val="3600"/>
              <a:buAutoNum type="arabicPeriod"/>
              <a:defRPr sz="3600" b="1"/>
            </a:lvl1pPr>
          </a:lstStyle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Alan Greenspan, 2013</a:t>
            </a:r>
          </a:p>
          <a:p>
            <a:pPr marL="25400" indent="0">
              <a:lnSpc>
                <a:spcPct val="100000"/>
              </a:lnSpc>
              <a:buNone/>
            </a:pPr>
            <a:r>
              <a:rPr lang="en-US" sz="2000" dirty="0"/>
              <a:t>Former Fed Chair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43B8F-6EA2-2276-6494-9B172E80DDD6}"/>
              </a:ext>
            </a:extLst>
          </p:cNvPr>
          <p:cNvSpPr txBox="1"/>
          <p:nvPr/>
        </p:nvSpPr>
        <p:spPr>
          <a:xfrm>
            <a:off x="26952" y="4960737"/>
            <a:ext cx="1083630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Photo: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Bitcoin Shirt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374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AEFB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5801</TotalTime>
  <Words>1338</Words>
  <Application>Microsoft Macintosh PowerPoint</Application>
  <PresentationFormat>On-screen Show (16:9)</PresentationFormat>
  <Paragraphs>268</Paragraphs>
  <Slides>65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Andrew Begin</cp:lastModifiedBy>
  <cp:revision>19</cp:revision>
  <dcterms:modified xsi:type="dcterms:W3CDTF">2026-01-15T05:02:14Z</dcterms:modified>
</cp:coreProperties>
</file>